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269" r:id="rId3"/>
    <p:sldId id="270" r:id="rId4"/>
    <p:sldId id="258" r:id="rId5"/>
    <p:sldId id="289" r:id="rId6"/>
    <p:sldId id="268" r:id="rId7"/>
    <p:sldId id="271" r:id="rId8"/>
    <p:sldId id="259" r:id="rId9"/>
    <p:sldId id="272" r:id="rId10"/>
    <p:sldId id="273" r:id="rId11"/>
    <p:sldId id="274" r:id="rId12"/>
    <p:sldId id="260" r:id="rId13"/>
    <p:sldId id="276" r:id="rId14"/>
    <p:sldId id="275" r:id="rId15"/>
    <p:sldId id="261" r:id="rId16"/>
    <p:sldId id="262" r:id="rId17"/>
    <p:sldId id="277" r:id="rId18"/>
    <p:sldId id="263" r:id="rId19"/>
    <p:sldId id="264" r:id="rId20"/>
    <p:sldId id="265" r:id="rId21"/>
    <p:sldId id="267" r:id="rId22"/>
    <p:sldId id="316" r:id="rId23"/>
    <p:sldId id="280" r:id="rId24"/>
    <p:sldId id="279" r:id="rId25"/>
    <p:sldId id="278" r:id="rId26"/>
    <p:sldId id="286" r:id="rId27"/>
    <p:sldId id="287" r:id="rId28"/>
    <p:sldId id="288" r:id="rId29"/>
    <p:sldId id="266" r:id="rId30"/>
    <p:sldId id="281" r:id="rId31"/>
    <p:sldId id="283" r:id="rId32"/>
    <p:sldId id="284" r:id="rId33"/>
    <p:sldId id="285" r:id="rId34"/>
    <p:sldId id="282" r:id="rId35"/>
    <p:sldId id="315" r:id="rId36"/>
    <p:sldId id="314" r:id="rId37"/>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CDDD"/>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p:cViewPr varScale="1">
        <p:scale>
          <a:sx n="99" d="100"/>
          <a:sy n="99" d="100"/>
        </p:scale>
        <p:origin x="1290" y="7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F7873E-F84A-F479-2544-6248AB16D8E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CCBD602-0967-DCFC-BABC-35A6ECB47D99}"/>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7/28/2024 am</a:t>
            </a:r>
          </a:p>
        </p:txBody>
      </p:sp>
      <p:sp>
        <p:nvSpPr>
          <p:cNvPr id="4" name="Footer Placeholder 3">
            <a:extLst>
              <a:ext uri="{FF2B5EF4-FFF2-40B4-BE49-F238E27FC236}">
                <a16:creationId xmlns:a16="http://schemas.microsoft.com/office/drawing/2014/main" id="{67E31216-70E0-8978-53A9-01102FFF9E64}"/>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221E2CA-F091-F714-A0B9-CE63B3BB4998}"/>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217C647-784D-458E-B483-3BF8DC8EA6B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709481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7/28/2024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3CB6F77F-A23B-48F9-BD94-8DEA26E44230}" type="slidenum">
              <a:rPr lang="en-US" smtClean="0"/>
              <a:t>‹#›</a:t>
            </a:fld>
            <a:endParaRPr lang="en-US"/>
          </a:p>
        </p:txBody>
      </p:sp>
    </p:spTree>
    <p:extLst>
      <p:ext uri="{BB962C8B-B14F-4D97-AF65-F5344CB8AC3E}">
        <p14:creationId xmlns:p14="http://schemas.microsoft.com/office/powerpoint/2010/main" val="371885848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BAAA070-B4A2-4F11-A71D-9DC97C66462A}" type="datetimeFigureOut">
              <a:rPr lang="en-US" smtClean="0"/>
              <a:t>7/27/2024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AAA070-B4A2-4F11-A71D-9DC97C66462A}" type="datetimeFigureOut">
              <a:rPr lang="en-US" smtClean="0"/>
              <a:t>7/27/2024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AAA070-B4A2-4F11-A71D-9DC97C66462A}" type="datetimeFigureOut">
              <a:rPr lang="en-US" smtClean="0"/>
              <a:t>7/27/2024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AAA070-B4A2-4F11-A71D-9DC97C66462A}" type="datetimeFigureOut">
              <a:rPr lang="en-US" smtClean="0"/>
              <a:t>7/27/2024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AAA070-B4A2-4F11-A71D-9DC97C66462A}" type="datetimeFigureOut">
              <a:rPr lang="en-US" smtClean="0"/>
              <a:t>7/27/2024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BAAA070-B4A2-4F11-A71D-9DC97C66462A}" type="datetimeFigureOut">
              <a:rPr lang="en-US" smtClean="0"/>
              <a:t>7/27/2024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AAA070-B4A2-4F11-A71D-9DC97C66462A}" type="datetimeFigureOut">
              <a:rPr lang="en-US" smtClean="0"/>
              <a:t>7/27/2024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BAAA070-B4A2-4F11-A71D-9DC97C66462A}" type="datetimeFigureOut">
              <a:rPr lang="en-US" smtClean="0"/>
              <a:t>7/27/2024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AAA070-B4A2-4F11-A71D-9DC97C66462A}" type="datetimeFigureOut">
              <a:rPr lang="en-US" smtClean="0"/>
              <a:t>7/27/2024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AAA070-B4A2-4F11-A71D-9DC97C66462A}" type="datetimeFigureOut">
              <a:rPr lang="en-US" smtClean="0"/>
              <a:t>7/27/2024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AAA070-B4A2-4F11-A71D-9DC97C66462A}" type="datetimeFigureOut">
              <a:rPr lang="en-US" smtClean="0"/>
              <a:t>7/27/2024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A5AFF5-FE94-4F44-B875-5D8F2934F4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AAA070-B4A2-4F11-A71D-9DC97C66462A}" type="datetimeFigureOut">
              <a:rPr lang="en-US" smtClean="0"/>
              <a:t>7/27/2024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5AFF5-FE94-4F44-B875-5D8F2934F4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0000"/>
            <a:lum/>
          </a:blip>
          <a:srcRect/>
          <a:stretch>
            <a:fillRect l="-12000" r="-1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4343400"/>
            <a:ext cx="8763000" cy="1261884"/>
          </a:xfrm>
        </p:spPr>
        <p:txBody>
          <a:bodyPr>
            <a:noAutofit/>
          </a:bodyPr>
          <a:lstStyle/>
          <a:p>
            <a:r>
              <a:rPr lang="en-US" sz="7200" b="1" dirty="0"/>
              <a:t>“Behold, I thought …”</a:t>
            </a:r>
          </a:p>
        </p:txBody>
      </p:sp>
      <p:sp>
        <p:nvSpPr>
          <p:cNvPr id="5" name="TextBox 4"/>
          <p:cNvSpPr txBox="1"/>
          <p:nvPr/>
        </p:nvSpPr>
        <p:spPr>
          <a:xfrm>
            <a:off x="819150" y="5486400"/>
            <a:ext cx="7429500" cy="1323439"/>
          </a:xfrm>
          <a:prstGeom prst="rect">
            <a:avLst/>
          </a:prstGeom>
          <a:noFill/>
        </p:spPr>
        <p:txBody>
          <a:bodyPr wrap="square" rtlCol="0">
            <a:spAutoFit/>
          </a:bodyPr>
          <a:lstStyle/>
          <a:p>
            <a:pPr algn="ctr"/>
            <a:r>
              <a:rPr lang="en-US" sz="4400" b="1" dirty="0">
                <a:solidFill>
                  <a:srgbClr val="FF0000"/>
                </a:solidFill>
              </a:rPr>
              <a:t>2 Kings 5:1-14</a:t>
            </a:r>
          </a:p>
          <a:p>
            <a:pPr algn="ctr"/>
            <a:endParaRPr lang="en-US" sz="1200" b="1" dirty="0"/>
          </a:p>
          <a:p>
            <a:pPr algn="ctr"/>
            <a:r>
              <a:rPr lang="en-US" sz="2400" b="1" dirty="0"/>
              <a:t>(All Scriptures NASV1995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5:6-8</a:t>
            </a:r>
          </a:p>
        </p:txBody>
      </p:sp>
      <p:sp>
        <p:nvSpPr>
          <p:cNvPr id="3" name="Content Placeholder 2"/>
          <p:cNvSpPr>
            <a:spLocks noGrp="1"/>
          </p:cNvSpPr>
          <p:nvPr>
            <p:ph idx="1"/>
          </p:nvPr>
        </p:nvSpPr>
        <p:spPr>
          <a:xfrm>
            <a:off x="457200" y="1600200"/>
            <a:ext cx="8229600" cy="5029200"/>
          </a:xfrm>
        </p:spPr>
        <p:txBody>
          <a:bodyPr>
            <a:normAutofit fontScale="85000" lnSpcReduction="10000"/>
          </a:bodyPr>
          <a:lstStyle/>
          <a:p>
            <a:pPr marL="0" indent="0" algn="ctr">
              <a:buNone/>
            </a:pPr>
            <a:r>
              <a:rPr lang="en-US" b="1" i="1" dirty="0">
                <a:solidFill>
                  <a:schemeClr val="accent5">
                    <a:lumMod val="60000"/>
                    <a:lumOff val="40000"/>
                  </a:schemeClr>
                </a:solidFill>
              </a:rPr>
              <a:t>“He brought the letter to the king of Israel, saying, ‘And now as this letter comes to you, behold, I have sent Naaman my servant to you, that you may cure him of his leprosy.’ When the king of Israel read the letter, he tore his clothes and said, ‘Am I God, to kill and to make alive, that this man is sending word to me to cure a man of his leprosy? But consider now, and see how he is seeking a quarrel against me.’ It happened when Elisha the man of God heard that the king of Israel had torn his clothes, that he sent word to the king, saying, ‘Why have you torn your clothes? Now let him come to me, and he shall know that there is a prophet in Israel.’” </a:t>
            </a:r>
            <a:br>
              <a:rPr lang="en-US" b="1" dirty="0">
                <a:solidFill>
                  <a:schemeClr val="accent5">
                    <a:lumMod val="60000"/>
                    <a:lumOff val="40000"/>
                  </a:schemeClr>
                </a:solidFill>
              </a:rPr>
            </a:br>
            <a:r>
              <a:rPr lang="en-US" b="1" dirty="0">
                <a:solidFill>
                  <a:srgbClr val="FF0000"/>
                </a:solidFill>
              </a:rPr>
              <a:t>(2 Kings 5:5-8)</a:t>
            </a:r>
          </a:p>
        </p:txBody>
      </p:sp>
      <p:pic>
        <p:nvPicPr>
          <p:cNvPr id="5" name="Picture 4" descr="Thinker.jpg">
            <a:extLst>
              <a:ext uri="{FF2B5EF4-FFF2-40B4-BE49-F238E27FC236}">
                <a16:creationId xmlns:a16="http://schemas.microsoft.com/office/drawing/2014/main" id="{727B55E8-BC4D-A895-F9C0-B994EEF19A25}"/>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331393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5:6-8</a:t>
            </a:r>
          </a:p>
        </p:txBody>
      </p:sp>
      <p:sp>
        <p:nvSpPr>
          <p:cNvPr id="3" name="Content Placeholder 2"/>
          <p:cNvSpPr>
            <a:spLocks noGrp="1"/>
          </p:cNvSpPr>
          <p:nvPr>
            <p:ph idx="1"/>
          </p:nvPr>
        </p:nvSpPr>
        <p:spPr>
          <a:xfrm>
            <a:off x="457200" y="1600200"/>
            <a:ext cx="8229600" cy="5105399"/>
          </a:xfrm>
        </p:spPr>
        <p:txBody>
          <a:bodyPr>
            <a:normAutofit/>
          </a:bodyPr>
          <a:lstStyle/>
          <a:p>
            <a:pPr marL="0" indent="0">
              <a:buNone/>
            </a:pPr>
            <a:r>
              <a:rPr lang="en-US" b="1" dirty="0">
                <a:solidFill>
                  <a:schemeClr val="accent5">
                    <a:lumMod val="60000"/>
                    <a:lumOff val="40000"/>
                  </a:schemeClr>
                </a:solidFill>
              </a:rPr>
              <a:t>After reading Ben-</a:t>
            </a:r>
            <a:r>
              <a:rPr lang="en-US" b="1" dirty="0" err="1">
                <a:solidFill>
                  <a:schemeClr val="accent5">
                    <a:lumMod val="60000"/>
                    <a:lumOff val="40000"/>
                  </a:schemeClr>
                </a:solidFill>
              </a:rPr>
              <a:t>hadad’s</a:t>
            </a:r>
            <a:r>
              <a:rPr lang="en-US" b="1" dirty="0">
                <a:solidFill>
                  <a:schemeClr val="accent5">
                    <a:lumMod val="60000"/>
                    <a:lumOff val="40000"/>
                  </a:schemeClr>
                </a:solidFill>
              </a:rPr>
              <a:t> letter asking </a:t>
            </a:r>
            <a:r>
              <a:rPr lang="en-US" b="1" dirty="0" err="1">
                <a:solidFill>
                  <a:schemeClr val="accent5">
                    <a:lumMod val="60000"/>
                    <a:lumOff val="40000"/>
                  </a:schemeClr>
                </a:solidFill>
              </a:rPr>
              <a:t>Jehoram</a:t>
            </a:r>
            <a:r>
              <a:rPr lang="en-US" b="1" dirty="0">
                <a:solidFill>
                  <a:schemeClr val="accent5">
                    <a:lumMod val="60000"/>
                    <a:lumOff val="40000"/>
                  </a:schemeClr>
                </a:solidFill>
              </a:rPr>
              <a:t> to cure Naaman’s leprosy, </a:t>
            </a:r>
            <a:r>
              <a:rPr lang="en-US" b="1" dirty="0" err="1">
                <a:solidFill>
                  <a:schemeClr val="accent5">
                    <a:lumMod val="60000"/>
                    <a:lumOff val="40000"/>
                  </a:schemeClr>
                </a:solidFill>
              </a:rPr>
              <a:t>Jehoram</a:t>
            </a:r>
            <a:r>
              <a:rPr lang="en-US" b="1" dirty="0">
                <a:solidFill>
                  <a:schemeClr val="accent5">
                    <a:lumMod val="60000"/>
                    <a:lumOff val="40000"/>
                  </a:schemeClr>
                </a:solidFill>
              </a:rPr>
              <a:t> is upset.</a:t>
            </a:r>
          </a:p>
          <a:p>
            <a:r>
              <a:rPr lang="en-US" b="1" dirty="0" err="1">
                <a:solidFill>
                  <a:schemeClr val="accent5">
                    <a:lumMod val="60000"/>
                    <a:lumOff val="40000"/>
                  </a:schemeClr>
                </a:solidFill>
              </a:rPr>
              <a:t>Jehoram</a:t>
            </a:r>
            <a:r>
              <a:rPr lang="en-US" b="1" dirty="0">
                <a:solidFill>
                  <a:schemeClr val="accent5">
                    <a:lumMod val="60000"/>
                    <a:lumOff val="40000"/>
                  </a:schemeClr>
                </a:solidFill>
              </a:rPr>
              <a:t>, king of Israel, considers Ben-</a:t>
            </a:r>
            <a:r>
              <a:rPr lang="en-US" b="1" dirty="0" err="1">
                <a:solidFill>
                  <a:schemeClr val="accent5">
                    <a:lumMod val="60000"/>
                    <a:lumOff val="40000"/>
                  </a:schemeClr>
                </a:solidFill>
              </a:rPr>
              <a:t>hadad’s</a:t>
            </a:r>
            <a:r>
              <a:rPr lang="en-US" b="1" dirty="0">
                <a:solidFill>
                  <a:schemeClr val="accent5">
                    <a:lumMod val="60000"/>
                    <a:lumOff val="40000"/>
                  </a:schemeClr>
                </a:solidFill>
              </a:rPr>
              <a:t> request completely unreasonable.</a:t>
            </a:r>
          </a:p>
          <a:p>
            <a:r>
              <a:rPr lang="en-US" b="1" dirty="0">
                <a:solidFill>
                  <a:schemeClr val="accent5">
                    <a:lumMod val="60000"/>
                    <a:lumOff val="40000"/>
                  </a:schemeClr>
                </a:solidFill>
              </a:rPr>
              <a:t>He knows that only God can cure leprosy.</a:t>
            </a:r>
          </a:p>
          <a:p>
            <a:r>
              <a:rPr lang="en-US" b="1" dirty="0">
                <a:solidFill>
                  <a:schemeClr val="accent5">
                    <a:lumMod val="60000"/>
                    <a:lumOff val="40000"/>
                  </a:schemeClr>
                </a:solidFill>
              </a:rPr>
              <a:t>He is convinced Ben-</a:t>
            </a:r>
            <a:r>
              <a:rPr lang="en-US" b="1" dirty="0" err="1">
                <a:solidFill>
                  <a:schemeClr val="accent5">
                    <a:lumMod val="60000"/>
                    <a:lumOff val="40000"/>
                  </a:schemeClr>
                </a:solidFill>
              </a:rPr>
              <a:t>hadad</a:t>
            </a:r>
            <a:r>
              <a:rPr lang="en-US" b="1" dirty="0">
                <a:solidFill>
                  <a:schemeClr val="accent5">
                    <a:lumMod val="60000"/>
                    <a:lumOff val="40000"/>
                  </a:schemeClr>
                </a:solidFill>
              </a:rPr>
              <a:t> is picking a fight.</a:t>
            </a:r>
          </a:p>
          <a:p>
            <a:r>
              <a:rPr lang="en-US" b="1" dirty="0">
                <a:solidFill>
                  <a:schemeClr val="accent5">
                    <a:lumMod val="60000"/>
                    <a:lumOff val="40000"/>
                  </a:schemeClr>
                </a:solidFill>
              </a:rPr>
              <a:t>Elisha sends word to </a:t>
            </a:r>
            <a:r>
              <a:rPr lang="en-US" b="1" dirty="0" err="1">
                <a:solidFill>
                  <a:schemeClr val="accent5">
                    <a:lumMod val="60000"/>
                    <a:lumOff val="40000"/>
                  </a:schemeClr>
                </a:solidFill>
              </a:rPr>
              <a:t>Jehoram</a:t>
            </a:r>
            <a:r>
              <a:rPr lang="en-US" b="1" dirty="0">
                <a:solidFill>
                  <a:schemeClr val="accent5">
                    <a:lumMod val="60000"/>
                    <a:lumOff val="40000"/>
                  </a:schemeClr>
                </a:solidFill>
              </a:rPr>
              <a:t> to send Naaman to him.</a:t>
            </a:r>
          </a:p>
        </p:txBody>
      </p:sp>
      <p:pic>
        <p:nvPicPr>
          <p:cNvPr id="5" name="Picture 4" descr="Thinker.jpg">
            <a:extLst>
              <a:ext uri="{FF2B5EF4-FFF2-40B4-BE49-F238E27FC236}">
                <a16:creationId xmlns:a16="http://schemas.microsoft.com/office/drawing/2014/main" id="{727B55E8-BC4D-A895-F9C0-B994EEF19A25}"/>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65482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5:9-10</a:t>
            </a:r>
          </a:p>
        </p:txBody>
      </p:sp>
      <p:sp>
        <p:nvSpPr>
          <p:cNvPr id="3" name="Content Placeholder 2"/>
          <p:cNvSpPr>
            <a:spLocks noGrp="1"/>
          </p:cNvSpPr>
          <p:nvPr>
            <p:ph idx="1"/>
          </p:nvPr>
        </p:nvSpPr>
        <p:spPr/>
        <p:txBody>
          <a:bodyPr/>
          <a:lstStyle/>
          <a:p>
            <a:pPr marL="0" indent="0" algn="ctr">
              <a:buNone/>
            </a:pPr>
            <a:r>
              <a:rPr lang="en-US" b="1" dirty="0">
                <a:solidFill>
                  <a:schemeClr val="accent5">
                    <a:lumMod val="60000"/>
                    <a:lumOff val="40000"/>
                  </a:schemeClr>
                </a:solidFill>
              </a:rPr>
              <a:t> </a:t>
            </a:r>
            <a:r>
              <a:rPr lang="en-US" sz="3600" b="1" i="1" dirty="0">
                <a:solidFill>
                  <a:schemeClr val="accent5">
                    <a:lumMod val="60000"/>
                    <a:lumOff val="40000"/>
                  </a:schemeClr>
                </a:solidFill>
              </a:rPr>
              <a:t>“So Naaman came with his horses and his chariots and stood at the doorway of the house of Elisha. Elisha sent a messenger to him, saying, ‘Go and wash in the Jordan seven times, and your flesh will be restored to you and you will be clean.’” </a:t>
            </a:r>
            <a:br>
              <a:rPr lang="en-US" sz="3600" b="1" i="1" dirty="0">
                <a:solidFill>
                  <a:schemeClr val="accent5">
                    <a:lumMod val="60000"/>
                    <a:lumOff val="40000"/>
                  </a:schemeClr>
                </a:solidFill>
              </a:rPr>
            </a:br>
            <a:r>
              <a:rPr lang="en-US" sz="3600" b="1" dirty="0">
                <a:solidFill>
                  <a:srgbClr val="FF0000"/>
                </a:solidFill>
              </a:rPr>
              <a:t>(2 Kings 5:9-10)</a:t>
            </a:r>
          </a:p>
        </p:txBody>
      </p:sp>
      <p:pic>
        <p:nvPicPr>
          <p:cNvPr id="5" name="Picture 4" descr="Thinker.jpg">
            <a:extLst>
              <a:ext uri="{FF2B5EF4-FFF2-40B4-BE49-F238E27FC236}">
                <a16:creationId xmlns:a16="http://schemas.microsoft.com/office/drawing/2014/main" id="{84ADC3EC-7117-6011-433C-CDFF13456639}"/>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5:9-10</a:t>
            </a:r>
          </a:p>
        </p:txBody>
      </p:sp>
      <p:sp>
        <p:nvSpPr>
          <p:cNvPr id="3" name="Content Placeholder 2"/>
          <p:cNvSpPr>
            <a:spLocks noGrp="1"/>
          </p:cNvSpPr>
          <p:nvPr>
            <p:ph idx="1"/>
          </p:nvPr>
        </p:nvSpPr>
        <p:spPr/>
        <p:txBody>
          <a:bodyPr/>
          <a:lstStyle/>
          <a:p>
            <a:pPr>
              <a:buNone/>
            </a:pPr>
            <a:r>
              <a:rPr lang="en-US" b="1" dirty="0">
                <a:solidFill>
                  <a:schemeClr val="accent5">
                    <a:lumMod val="60000"/>
                    <a:lumOff val="40000"/>
                  </a:schemeClr>
                </a:solidFill>
              </a:rPr>
              <a:t>Reception by Elisha</a:t>
            </a:r>
          </a:p>
          <a:p>
            <a:r>
              <a:rPr lang="en-US" b="1" dirty="0">
                <a:solidFill>
                  <a:schemeClr val="accent5">
                    <a:lumMod val="60000"/>
                    <a:lumOff val="40000"/>
                  </a:schemeClr>
                </a:solidFill>
              </a:rPr>
              <a:t>Naaman had traveled many miles </a:t>
            </a:r>
          </a:p>
          <a:p>
            <a:pPr lvl="1"/>
            <a:r>
              <a:rPr lang="en-US" b="1" dirty="0">
                <a:solidFill>
                  <a:schemeClr val="accent5">
                    <a:lumMod val="60000"/>
                    <a:lumOff val="40000"/>
                  </a:schemeClr>
                </a:solidFill>
              </a:rPr>
              <a:t>Over 100 miles from Damascus to Samaria</a:t>
            </a:r>
          </a:p>
          <a:p>
            <a:pPr lvl="1"/>
            <a:r>
              <a:rPr lang="en-US" b="1" dirty="0">
                <a:solidFill>
                  <a:schemeClr val="accent5">
                    <a:lumMod val="60000"/>
                    <a:lumOff val="40000"/>
                  </a:schemeClr>
                </a:solidFill>
              </a:rPr>
              <a:t>Approximately 65 miles from Samaria to Gilgal</a:t>
            </a:r>
          </a:p>
          <a:p>
            <a:r>
              <a:rPr lang="en-US" b="1" dirty="0">
                <a:solidFill>
                  <a:schemeClr val="accent5">
                    <a:lumMod val="60000"/>
                    <a:lumOff val="40000"/>
                  </a:schemeClr>
                </a:solidFill>
              </a:rPr>
              <a:t>Elisha did not even meet him, but instead sent his servant</a:t>
            </a:r>
          </a:p>
          <a:p>
            <a:r>
              <a:rPr lang="en-US" b="1" dirty="0">
                <a:solidFill>
                  <a:schemeClr val="accent5">
                    <a:lumMod val="60000"/>
                    <a:lumOff val="40000"/>
                  </a:schemeClr>
                </a:solidFill>
              </a:rPr>
              <a:t>Told him to go dip seven times in the dirty Jordan River</a:t>
            </a:r>
          </a:p>
        </p:txBody>
      </p:sp>
      <p:pic>
        <p:nvPicPr>
          <p:cNvPr id="5" name="Picture 4" descr="Thinker.jpg">
            <a:extLst>
              <a:ext uri="{FF2B5EF4-FFF2-40B4-BE49-F238E27FC236}">
                <a16:creationId xmlns:a16="http://schemas.microsoft.com/office/drawing/2014/main" id="{84ADC3EC-7117-6011-433C-CDFF13456639}"/>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350383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5:11</a:t>
            </a:r>
          </a:p>
        </p:txBody>
      </p:sp>
      <p:sp>
        <p:nvSpPr>
          <p:cNvPr id="3" name="Content Placeholder 2"/>
          <p:cNvSpPr>
            <a:spLocks noGrp="1"/>
          </p:cNvSpPr>
          <p:nvPr>
            <p:ph idx="1"/>
          </p:nvPr>
        </p:nvSpPr>
        <p:spPr/>
        <p:txBody>
          <a:bodyPr/>
          <a:lstStyle/>
          <a:p>
            <a:pPr marL="0" indent="0" algn="ctr">
              <a:buNone/>
            </a:pPr>
            <a:r>
              <a:rPr lang="en-US" b="1" i="1" dirty="0">
                <a:solidFill>
                  <a:schemeClr val="accent5">
                    <a:lumMod val="60000"/>
                    <a:lumOff val="40000"/>
                  </a:schemeClr>
                </a:solidFill>
              </a:rPr>
              <a:t>“</a:t>
            </a:r>
            <a:r>
              <a:rPr lang="en-US" sz="4000" b="1" i="1" dirty="0">
                <a:solidFill>
                  <a:schemeClr val="accent5">
                    <a:lumMod val="60000"/>
                    <a:lumOff val="40000"/>
                  </a:schemeClr>
                </a:solidFill>
              </a:rPr>
              <a:t>But Naaman was furious and went away and said, ‘Behold, I thought, “He will surely come out to me and stand and call on the name of the Lord his God, and wave his hand over the place and cure the leper.”’”</a:t>
            </a:r>
            <a:br>
              <a:rPr lang="en-US" sz="4000" b="1" i="1" dirty="0">
                <a:solidFill>
                  <a:schemeClr val="accent5">
                    <a:lumMod val="60000"/>
                    <a:lumOff val="40000"/>
                  </a:schemeClr>
                </a:solidFill>
              </a:rPr>
            </a:br>
            <a:r>
              <a:rPr lang="en-US" sz="4000" b="1" dirty="0">
                <a:solidFill>
                  <a:srgbClr val="FF0000"/>
                </a:solidFill>
              </a:rPr>
              <a:t>(2 Kings 5:11)</a:t>
            </a:r>
          </a:p>
        </p:txBody>
      </p:sp>
      <p:pic>
        <p:nvPicPr>
          <p:cNvPr id="5" name="Picture 4" descr="Thinker.jpg">
            <a:extLst>
              <a:ext uri="{FF2B5EF4-FFF2-40B4-BE49-F238E27FC236}">
                <a16:creationId xmlns:a16="http://schemas.microsoft.com/office/drawing/2014/main" id="{84ADC3EC-7117-6011-433C-CDFF13456639}"/>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40399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5:11</a:t>
            </a:r>
          </a:p>
        </p:txBody>
      </p:sp>
      <p:sp>
        <p:nvSpPr>
          <p:cNvPr id="3" name="Content Placeholder 2"/>
          <p:cNvSpPr>
            <a:spLocks noGrp="1"/>
          </p:cNvSpPr>
          <p:nvPr>
            <p:ph idx="1"/>
          </p:nvPr>
        </p:nvSpPr>
        <p:spPr>
          <a:xfrm>
            <a:off x="457200" y="1600200"/>
            <a:ext cx="8229600" cy="4983162"/>
          </a:xfrm>
        </p:spPr>
        <p:txBody>
          <a:bodyPr>
            <a:normAutofit fontScale="92500" lnSpcReduction="20000"/>
          </a:bodyPr>
          <a:lstStyle/>
          <a:p>
            <a:pPr>
              <a:buNone/>
            </a:pPr>
            <a:r>
              <a:rPr lang="en-US" b="1" dirty="0">
                <a:solidFill>
                  <a:schemeClr val="accent5">
                    <a:lumMod val="60000"/>
                    <a:lumOff val="40000"/>
                  </a:schemeClr>
                </a:solidFill>
              </a:rPr>
              <a:t>Naaman’s response (in different translations):</a:t>
            </a:r>
          </a:p>
          <a:p>
            <a:r>
              <a:rPr lang="en-US" b="1" i="1" dirty="0">
                <a:solidFill>
                  <a:schemeClr val="accent5">
                    <a:lumMod val="60000"/>
                    <a:lumOff val="40000"/>
                  </a:schemeClr>
                </a:solidFill>
              </a:rPr>
              <a:t>“</a:t>
            </a:r>
            <a:r>
              <a:rPr lang="en-US" b="1" i="1" u="sng" dirty="0">
                <a:solidFill>
                  <a:schemeClr val="accent5">
                    <a:lumMod val="60000"/>
                    <a:lumOff val="40000"/>
                  </a:schemeClr>
                </a:solidFill>
              </a:rPr>
              <a:t>Behold, I thought</a:t>
            </a:r>
            <a:r>
              <a:rPr lang="en-US" b="1" i="1" dirty="0">
                <a:solidFill>
                  <a:schemeClr val="accent5">
                    <a:lumMod val="60000"/>
                    <a:lumOff val="40000"/>
                  </a:schemeClr>
                </a:solidFill>
              </a:rPr>
              <a:t> the prophet would come out and call upon the Lord and strike his hand over me and I would be cleansed of the leprosy.” </a:t>
            </a:r>
            <a:r>
              <a:rPr lang="en-US" b="1" dirty="0">
                <a:solidFill>
                  <a:srgbClr val="FF0000"/>
                </a:solidFill>
              </a:rPr>
              <a:t>KJV</a:t>
            </a:r>
          </a:p>
          <a:p>
            <a:r>
              <a:rPr lang="en-US" b="1" i="1" dirty="0">
                <a:solidFill>
                  <a:schemeClr val="accent5">
                    <a:lumMod val="60000"/>
                    <a:lumOff val="40000"/>
                  </a:schemeClr>
                </a:solidFill>
              </a:rPr>
              <a:t>“</a:t>
            </a:r>
            <a:r>
              <a:rPr lang="en-US" b="1" i="1" u="sng" dirty="0">
                <a:solidFill>
                  <a:schemeClr val="accent5">
                    <a:lumMod val="60000"/>
                    <a:lumOff val="40000"/>
                  </a:schemeClr>
                </a:solidFill>
              </a:rPr>
              <a:t>Indeed, I said to myself</a:t>
            </a:r>
            <a:r>
              <a:rPr lang="en-US" b="1" i="1" dirty="0">
                <a:solidFill>
                  <a:schemeClr val="accent5">
                    <a:lumMod val="60000"/>
                    <a:lumOff val="40000"/>
                  </a:schemeClr>
                </a:solidFill>
              </a:rPr>
              <a:t>, ‘He will surely come out to me, and stand and call on the name of the Lord his God, and wave his hand over the place, and heal the leprosy.’” </a:t>
            </a:r>
            <a:r>
              <a:rPr lang="en-US" b="1" dirty="0">
                <a:solidFill>
                  <a:srgbClr val="FF0000"/>
                </a:solidFill>
              </a:rPr>
              <a:t>NKJV</a:t>
            </a:r>
          </a:p>
          <a:p>
            <a:r>
              <a:rPr lang="en-US" b="1" i="1" dirty="0">
                <a:solidFill>
                  <a:schemeClr val="accent5">
                    <a:lumMod val="60000"/>
                    <a:lumOff val="40000"/>
                  </a:schemeClr>
                </a:solidFill>
              </a:rPr>
              <a:t>“</a:t>
            </a:r>
            <a:r>
              <a:rPr lang="en-US" b="1" i="1" u="sng" dirty="0">
                <a:solidFill>
                  <a:schemeClr val="accent5">
                    <a:lumMod val="60000"/>
                    <a:lumOff val="40000"/>
                  </a:schemeClr>
                </a:solidFill>
              </a:rPr>
              <a:t>Behold, I thought</a:t>
            </a:r>
            <a:r>
              <a:rPr lang="en-US" b="1" i="1" dirty="0">
                <a:solidFill>
                  <a:schemeClr val="accent5">
                    <a:lumMod val="60000"/>
                    <a:lumOff val="40000"/>
                  </a:schemeClr>
                </a:solidFill>
              </a:rPr>
              <a:t> that he would surely come out to me and stand and call upon the name of the Lord his God, and wave his hand over the place and cure the leper.” </a:t>
            </a:r>
            <a:r>
              <a:rPr lang="en-US" b="1" dirty="0">
                <a:solidFill>
                  <a:srgbClr val="FF0000"/>
                </a:solidFill>
              </a:rPr>
              <a:t>ESV</a:t>
            </a:r>
          </a:p>
        </p:txBody>
      </p:sp>
      <p:pic>
        <p:nvPicPr>
          <p:cNvPr id="5" name="Picture 4" descr="Thinker.jpg">
            <a:extLst>
              <a:ext uri="{FF2B5EF4-FFF2-40B4-BE49-F238E27FC236}">
                <a16:creationId xmlns:a16="http://schemas.microsoft.com/office/drawing/2014/main" id="{4B4523C5-B5EA-41AF-A166-24CA0EC73C6F}"/>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5:12-14</a:t>
            </a: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marL="0" indent="0" algn="ctr">
              <a:buNone/>
            </a:pPr>
            <a:r>
              <a:rPr lang="en-US" b="1" i="1" dirty="0">
                <a:solidFill>
                  <a:schemeClr val="accent5">
                    <a:lumMod val="60000"/>
                    <a:lumOff val="40000"/>
                  </a:schemeClr>
                </a:solidFill>
              </a:rPr>
              <a:t>“‘Are not </a:t>
            </a:r>
            <a:r>
              <a:rPr lang="en-US" b="1" i="1" dirty="0" err="1">
                <a:solidFill>
                  <a:schemeClr val="accent5">
                    <a:lumMod val="60000"/>
                    <a:lumOff val="40000"/>
                  </a:schemeClr>
                </a:solidFill>
              </a:rPr>
              <a:t>Abanah</a:t>
            </a:r>
            <a:r>
              <a:rPr lang="en-US" b="1" i="1" dirty="0">
                <a:solidFill>
                  <a:schemeClr val="accent5">
                    <a:lumMod val="60000"/>
                    <a:lumOff val="40000"/>
                  </a:schemeClr>
                </a:solidFill>
              </a:rPr>
              <a:t> and </a:t>
            </a:r>
            <a:r>
              <a:rPr lang="en-US" b="1" i="1" dirty="0" err="1">
                <a:solidFill>
                  <a:schemeClr val="accent5">
                    <a:lumMod val="60000"/>
                    <a:lumOff val="40000"/>
                  </a:schemeClr>
                </a:solidFill>
              </a:rPr>
              <a:t>Pharpar</a:t>
            </a:r>
            <a:r>
              <a:rPr lang="en-US" b="1" i="1" dirty="0">
                <a:solidFill>
                  <a:schemeClr val="accent5">
                    <a:lumMod val="60000"/>
                    <a:lumOff val="40000"/>
                  </a:schemeClr>
                </a:solidFill>
              </a:rPr>
              <a:t>, the rivers of Damascus, better than all the waters of Israel? Could I not wash in them and be clean?’ So he turned and went away in a rage. Then his servants came near and spoke to him and said, ‘My father, had the prophet told you to do some great thing, would you not have done it? How much more then, when he says to you, “Wash, and be clean’?”’ So he went down and dipped himself seven times in the Jordan, according to the word of the man of God; and his flesh was restored like the flesh of a little child and he was clean.”</a:t>
            </a:r>
            <a:r>
              <a:rPr lang="en-US" b="1" dirty="0">
                <a:solidFill>
                  <a:schemeClr val="accent5">
                    <a:lumMod val="60000"/>
                    <a:lumOff val="40000"/>
                  </a:schemeClr>
                </a:solidFill>
              </a:rPr>
              <a:t> </a:t>
            </a:r>
            <a:br>
              <a:rPr lang="en-US" b="1" dirty="0">
                <a:solidFill>
                  <a:schemeClr val="accent5">
                    <a:lumMod val="60000"/>
                    <a:lumOff val="40000"/>
                  </a:schemeClr>
                </a:solidFill>
              </a:rPr>
            </a:br>
            <a:r>
              <a:rPr lang="en-US" b="1" dirty="0">
                <a:solidFill>
                  <a:srgbClr val="FF0000"/>
                </a:solidFill>
              </a:rPr>
              <a:t>(2 Kings 5:12-14)</a:t>
            </a:r>
          </a:p>
        </p:txBody>
      </p:sp>
      <p:pic>
        <p:nvPicPr>
          <p:cNvPr id="5" name="Picture 4" descr="Thinker.jpg">
            <a:extLst>
              <a:ext uri="{FF2B5EF4-FFF2-40B4-BE49-F238E27FC236}">
                <a16:creationId xmlns:a16="http://schemas.microsoft.com/office/drawing/2014/main" id="{EE5FF01C-151B-408C-D607-6DC19ACB8B19}"/>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5:12-14</a:t>
            </a:r>
          </a:p>
        </p:txBody>
      </p:sp>
      <p:sp>
        <p:nvSpPr>
          <p:cNvPr id="3" name="Content Placeholder 2"/>
          <p:cNvSpPr>
            <a:spLocks noGrp="1"/>
          </p:cNvSpPr>
          <p:nvPr>
            <p:ph idx="1"/>
          </p:nvPr>
        </p:nvSpPr>
        <p:spPr>
          <a:xfrm>
            <a:off x="457200" y="1600200"/>
            <a:ext cx="8229600" cy="5029200"/>
          </a:xfrm>
        </p:spPr>
        <p:txBody>
          <a:bodyPr>
            <a:normAutofit/>
          </a:bodyPr>
          <a:lstStyle/>
          <a:p>
            <a:pPr>
              <a:buNone/>
            </a:pPr>
            <a:r>
              <a:rPr lang="en-US" b="1" dirty="0" err="1">
                <a:solidFill>
                  <a:schemeClr val="accent5">
                    <a:lumMod val="60000"/>
                    <a:lumOff val="40000"/>
                  </a:schemeClr>
                </a:solidFill>
              </a:rPr>
              <a:t>Naaman’s</a:t>
            </a:r>
            <a:r>
              <a:rPr lang="en-US" b="1" dirty="0">
                <a:solidFill>
                  <a:schemeClr val="accent5">
                    <a:lumMod val="60000"/>
                    <a:lumOff val="40000"/>
                  </a:schemeClr>
                </a:solidFill>
              </a:rPr>
              <a:t> reaction:</a:t>
            </a:r>
          </a:p>
          <a:p>
            <a:r>
              <a:rPr lang="en-US" b="1" dirty="0">
                <a:solidFill>
                  <a:schemeClr val="accent5">
                    <a:lumMod val="60000"/>
                    <a:lumOff val="40000"/>
                  </a:schemeClr>
                </a:solidFill>
              </a:rPr>
              <a:t>Furious – Did not believe Elisha the prophet</a:t>
            </a:r>
          </a:p>
          <a:p>
            <a:r>
              <a:rPr lang="en-US" b="1" dirty="0">
                <a:solidFill>
                  <a:schemeClr val="accent5">
                    <a:lumMod val="60000"/>
                    <a:lumOff val="40000"/>
                  </a:schemeClr>
                </a:solidFill>
              </a:rPr>
              <a:t>Not the reception he expected</a:t>
            </a:r>
          </a:p>
          <a:p>
            <a:r>
              <a:rPr lang="en-US" b="1" dirty="0">
                <a:solidFill>
                  <a:schemeClr val="accent5">
                    <a:lumMod val="60000"/>
                    <a:lumOff val="40000"/>
                  </a:schemeClr>
                </a:solidFill>
              </a:rPr>
              <a:t>Thought the Damascus rivers were better</a:t>
            </a:r>
          </a:p>
          <a:p>
            <a:r>
              <a:rPr lang="en-US" b="1" dirty="0">
                <a:solidFill>
                  <a:schemeClr val="accent5">
                    <a:lumMod val="60000"/>
                    <a:lumOff val="40000"/>
                  </a:schemeClr>
                </a:solidFill>
              </a:rPr>
              <a:t>Went away in a rage</a:t>
            </a:r>
          </a:p>
          <a:p>
            <a:endParaRPr lang="en-US" b="1" dirty="0">
              <a:solidFill>
                <a:schemeClr val="accent5">
                  <a:lumMod val="60000"/>
                  <a:lumOff val="40000"/>
                </a:schemeClr>
              </a:solidFill>
            </a:endParaRPr>
          </a:p>
          <a:p>
            <a:r>
              <a:rPr lang="en-US" b="1" dirty="0">
                <a:solidFill>
                  <a:schemeClr val="accent5">
                    <a:lumMod val="60000"/>
                    <a:lumOff val="40000"/>
                  </a:schemeClr>
                </a:solidFill>
              </a:rPr>
              <a:t>Finally listened to his servants and obeyed</a:t>
            </a:r>
          </a:p>
          <a:p>
            <a:r>
              <a:rPr lang="en-US" b="1" dirty="0">
                <a:solidFill>
                  <a:schemeClr val="accent5">
                    <a:lumMod val="60000"/>
                    <a:lumOff val="40000"/>
                  </a:schemeClr>
                </a:solidFill>
              </a:rPr>
              <a:t>Upon obedience, Naaman was cured!</a:t>
            </a:r>
          </a:p>
        </p:txBody>
      </p:sp>
      <p:pic>
        <p:nvPicPr>
          <p:cNvPr id="5" name="Picture 4" descr="Thinker.jpg">
            <a:extLst>
              <a:ext uri="{FF2B5EF4-FFF2-40B4-BE49-F238E27FC236}">
                <a16:creationId xmlns:a16="http://schemas.microsoft.com/office/drawing/2014/main" id="{EE5FF01C-151B-408C-D607-6DC19ACB8B19}"/>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22720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lstStyle/>
          <a:p>
            <a:r>
              <a:rPr lang="en-US" dirty="0">
                <a:solidFill>
                  <a:schemeClr val="accent5">
                    <a:lumMod val="60000"/>
                    <a:lumOff val="40000"/>
                  </a:schemeClr>
                </a:solidFill>
              </a:rPr>
              <a:t>Behold, I Thought …</a:t>
            </a:r>
          </a:p>
        </p:txBody>
      </p:sp>
      <p:sp>
        <p:nvSpPr>
          <p:cNvPr id="3" name="Content Placeholder 2"/>
          <p:cNvSpPr>
            <a:spLocks noGrp="1"/>
          </p:cNvSpPr>
          <p:nvPr>
            <p:ph idx="1"/>
          </p:nvPr>
        </p:nvSpPr>
        <p:spPr>
          <a:xfrm>
            <a:off x="457200" y="1600199"/>
            <a:ext cx="8229600" cy="5105399"/>
          </a:xfrm>
        </p:spPr>
        <p:txBody>
          <a:bodyPr>
            <a:normAutofit/>
          </a:bodyPr>
          <a:lstStyle/>
          <a:p>
            <a:pPr>
              <a:buNone/>
            </a:pPr>
            <a:r>
              <a:rPr lang="en-US" sz="3400" b="1" dirty="0">
                <a:solidFill>
                  <a:schemeClr val="accent5">
                    <a:lumMod val="60000"/>
                    <a:lumOff val="40000"/>
                  </a:schemeClr>
                </a:solidFill>
              </a:rPr>
              <a:t>Related Scriptures:</a:t>
            </a:r>
          </a:p>
          <a:p>
            <a:pPr algn="ctr">
              <a:buNone/>
            </a:pPr>
            <a:r>
              <a:rPr lang="en-US" sz="3400" b="1" dirty="0">
                <a:solidFill>
                  <a:schemeClr val="accent5">
                    <a:lumMod val="60000"/>
                    <a:lumOff val="40000"/>
                  </a:schemeClr>
                </a:solidFill>
              </a:rPr>
              <a:t>	</a:t>
            </a:r>
            <a:r>
              <a:rPr lang="en-US" sz="3400" b="1" i="1" dirty="0">
                <a:solidFill>
                  <a:schemeClr val="accent5">
                    <a:lumMod val="60000"/>
                    <a:lumOff val="40000"/>
                  </a:schemeClr>
                </a:solidFill>
              </a:rPr>
              <a:t>“Trust in the Lord with all your heart and do not lean on your own understanding. In all your ways acknowledge Him, and He will make your paths straight.”</a:t>
            </a:r>
            <a:br>
              <a:rPr lang="en-US" sz="3400" b="1" i="1" dirty="0">
                <a:solidFill>
                  <a:schemeClr val="accent5">
                    <a:lumMod val="60000"/>
                    <a:lumOff val="40000"/>
                  </a:schemeClr>
                </a:solidFill>
              </a:rPr>
            </a:br>
            <a:r>
              <a:rPr lang="en-US" sz="3400" b="1" i="1" dirty="0">
                <a:solidFill>
                  <a:schemeClr val="accent5">
                    <a:lumMod val="60000"/>
                    <a:lumOff val="40000"/>
                  </a:schemeClr>
                </a:solidFill>
              </a:rPr>
              <a:t> </a:t>
            </a:r>
            <a:r>
              <a:rPr lang="en-US" sz="3400" b="1" dirty="0">
                <a:solidFill>
                  <a:srgbClr val="FF0000"/>
                </a:solidFill>
              </a:rPr>
              <a:t>(Proverbs 3:5-6)</a:t>
            </a:r>
          </a:p>
          <a:p>
            <a:pPr marL="0" indent="0" algn="ctr">
              <a:buNone/>
            </a:pPr>
            <a:r>
              <a:rPr lang="en-US" sz="3400" b="1" i="1" dirty="0">
                <a:solidFill>
                  <a:schemeClr val="accent5">
                    <a:lumMod val="60000"/>
                    <a:lumOff val="40000"/>
                  </a:schemeClr>
                </a:solidFill>
              </a:rPr>
              <a:t>“There is a way which seems right to a man, but its end is the way of death.” </a:t>
            </a:r>
            <a:br>
              <a:rPr lang="en-US" sz="3400" b="1" dirty="0">
                <a:solidFill>
                  <a:schemeClr val="accent5">
                    <a:lumMod val="60000"/>
                    <a:lumOff val="40000"/>
                  </a:schemeClr>
                </a:solidFill>
              </a:rPr>
            </a:br>
            <a:r>
              <a:rPr lang="en-US" sz="3400" b="1" dirty="0">
                <a:solidFill>
                  <a:srgbClr val="FF0000"/>
                </a:solidFill>
              </a:rPr>
              <a:t>(Proverbs 14:12/16:25)</a:t>
            </a:r>
          </a:p>
        </p:txBody>
      </p:sp>
      <p:pic>
        <p:nvPicPr>
          <p:cNvPr id="5" name="Picture 4" descr="Thinker.jpg">
            <a:extLst>
              <a:ext uri="{FF2B5EF4-FFF2-40B4-BE49-F238E27FC236}">
                <a16:creationId xmlns:a16="http://schemas.microsoft.com/office/drawing/2014/main" id="{767385A6-9939-09B9-5E3D-27FFDA4F9DAD}"/>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lstStyle/>
          <a:p>
            <a:r>
              <a:rPr lang="en-US" dirty="0">
                <a:solidFill>
                  <a:schemeClr val="accent5">
                    <a:lumMod val="60000"/>
                    <a:lumOff val="40000"/>
                  </a:schemeClr>
                </a:solidFill>
              </a:rPr>
              <a:t>Behold, I Thought …</a:t>
            </a:r>
          </a:p>
        </p:txBody>
      </p:sp>
      <p:sp>
        <p:nvSpPr>
          <p:cNvPr id="3" name="Content Placeholder 2"/>
          <p:cNvSpPr>
            <a:spLocks noGrp="1"/>
          </p:cNvSpPr>
          <p:nvPr>
            <p:ph idx="1"/>
          </p:nvPr>
        </p:nvSpPr>
        <p:spPr>
          <a:xfrm>
            <a:off x="457200" y="1600199"/>
            <a:ext cx="8229600" cy="5105399"/>
          </a:xfrm>
        </p:spPr>
        <p:txBody>
          <a:bodyPr>
            <a:normAutofit lnSpcReduction="10000"/>
          </a:bodyPr>
          <a:lstStyle/>
          <a:p>
            <a:pPr>
              <a:buNone/>
            </a:pPr>
            <a:r>
              <a:rPr lang="en-US" b="1" dirty="0">
                <a:solidFill>
                  <a:schemeClr val="accent5">
                    <a:lumMod val="60000"/>
                    <a:lumOff val="40000"/>
                  </a:schemeClr>
                </a:solidFill>
              </a:rPr>
              <a:t>Related Scriptures:</a:t>
            </a:r>
          </a:p>
          <a:p>
            <a:pPr marL="0" indent="0" algn="ctr">
              <a:buNone/>
            </a:pPr>
            <a:r>
              <a:rPr lang="en-US" b="1" i="1" dirty="0">
                <a:solidFill>
                  <a:schemeClr val="accent5">
                    <a:lumMod val="60000"/>
                    <a:lumOff val="40000"/>
                  </a:schemeClr>
                </a:solidFill>
              </a:rPr>
              <a:t>“‘For My thoughts are not your thoughts, nor are your ways My ways,’ declares the Lord. ‘For as the heavens are higher than the earth, so are My ways higher than your ways and My thoughts than your thoughts.’” </a:t>
            </a:r>
            <a:r>
              <a:rPr lang="en-US" b="1" dirty="0">
                <a:solidFill>
                  <a:srgbClr val="FF0000"/>
                </a:solidFill>
              </a:rPr>
              <a:t>(Isaiah 55:8-9)</a:t>
            </a:r>
            <a:br>
              <a:rPr lang="en-US" b="1" dirty="0">
                <a:solidFill>
                  <a:srgbClr val="FF0000"/>
                </a:solidFill>
              </a:rPr>
            </a:br>
            <a:endParaRPr lang="en-US" b="1" dirty="0">
              <a:solidFill>
                <a:srgbClr val="FF0000"/>
              </a:solidFill>
            </a:endParaRPr>
          </a:p>
          <a:p>
            <a:pPr marL="0" indent="0" algn="ctr">
              <a:buNone/>
            </a:pPr>
            <a:r>
              <a:rPr lang="en-US" b="1" i="1" dirty="0">
                <a:solidFill>
                  <a:schemeClr val="accent5">
                    <a:lumMod val="60000"/>
                    <a:lumOff val="40000"/>
                  </a:schemeClr>
                </a:solidFill>
              </a:rPr>
              <a:t>“I know, O Lord, that a man’s way is not in himself, nor is it in a man who walks to direct his steps.” </a:t>
            </a:r>
            <a:r>
              <a:rPr lang="en-US" b="1" dirty="0">
                <a:solidFill>
                  <a:srgbClr val="FF0000"/>
                </a:solidFill>
              </a:rPr>
              <a:t>(Jeremiah 10:23)</a:t>
            </a:r>
          </a:p>
        </p:txBody>
      </p:sp>
      <p:pic>
        <p:nvPicPr>
          <p:cNvPr id="5" name="Picture 4" descr="Thinker.jpg">
            <a:extLst>
              <a:ext uri="{FF2B5EF4-FFF2-40B4-BE49-F238E27FC236}">
                <a16:creationId xmlns:a16="http://schemas.microsoft.com/office/drawing/2014/main" id="{4D7CE114-0A89-44DF-675E-8D45180A5696}"/>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The Back Story</a:t>
            </a:r>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b="1" dirty="0">
                <a:solidFill>
                  <a:schemeClr val="accent5">
                    <a:lumMod val="60000"/>
                    <a:lumOff val="40000"/>
                  </a:schemeClr>
                </a:solidFill>
              </a:rPr>
              <a:t>Before entering the promised land, Moses warned God’s people of the consequences of unfaithfulness.</a:t>
            </a:r>
          </a:p>
          <a:p>
            <a:pPr marL="0" indent="0" algn="ctr">
              <a:buNone/>
            </a:pPr>
            <a:r>
              <a:rPr lang="en-US" b="1" i="1" dirty="0">
                <a:solidFill>
                  <a:schemeClr val="accent5">
                    <a:lumMod val="60000"/>
                    <a:lumOff val="40000"/>
                  </a:schemeClr>
                </a:solidFill>
              </a:rPr>
              <a:t>“Furthermore, you shall not intermarry with them; you shall not give your daughters to their sons, nor shall you take their daughters for your sons. For they will turn your sons away from following Me to serve other gods; then the anger of the Lord will be kindled against you and He will quickly destroy you.”</a:t>
            </a:r>
            <a:r>
              <a:rPr lang="en-US" b="1" dirty="0">
                <a:solidFill>
                  <a:schemeClr val="accent5">
                    <a:lumMod val="60000"/>
                    <a:lumOff val="40000"/>
                  </a:schemeClr>
                </a:solidFill>
              </a:rPr>
              <a:t> </a:t>
            </a:r>
            <a:r>
              <a:rPr lang="en-US" b="1" dirty="0">
                <a:solidFill>
                  <a:srgbClr val="FF0000"/>
                </a:solidFill>
              </a:rPr>
              <a:t>(Deuteronomy 7:3-4)</a:t>
            </a:r>
          </a:p>
        </p:txBody>
      </p:sp>
      <p:pic>
        <p:nvPicPr>
          <p:cNvPr id="4" name="Picture 3" descr="Thinker.jpg"/>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218226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Application</a:t>
            </a:r>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US" b="1" dirty="0">
                <a:solidFill>
                  <a:schemeClr val="accent5">
                    <a:lumMod val="60000"/>
                    <a:lumOff val="40000"/>
                  </a:schemeClr>
                </a:solidFill>
              </a:rPr>
              <a:t> We are like </a:t>
            </a:r>
            <a:r>
              <a:rPr lang="en-US" b="1" dirty="0" err="1">
                <a:solidFill>
                  <a:schemeClr val="accent5">
                    <a:lumMod val="60000"/>
                    <a:lumOff val="40000"/>
                  </a:schemeClr>
                </a:solidFill>
              </a:rPr>
              <a:t>Naaman</a:t>
            </a:r>
            <a:r>
              <a:rPr lang="en-US" b="1" dirty="0">
                <a:solidFill>
                  <a:schemeClr val="accent5">
                    <a:lumMod val="60000"/>
                    <a:lumOff val="40000"/>
                  </a:schemeClr>
                </a:solidFill>
              </a:rPr>
              <a:t>:</a:t>
            </a:r>
          </a:p>
          <a:p>
            <a:r>
              <a:rPr lang="en-US" b="1" dirty="0">
                <a:solidFill>
                  <a:schemeClr val="accent5">
                    <a:lumMod val="60000"/>
                    <a:lumOff val="40000"/>
                  </a:schemeClr>
                </a:solidFill>
              </a:rPr>
              <a:t>Sick with a deadly disease – sin!</a:t>
            </a:r>
          </a:p>
          <a:p>
            <a:r>
              <a:rPr lang="en-US" b="1" dirty="0">
                <a:solidFill>
                  <a:schemeClr val="accent5">
                    <a:lumMod val="60000"/>
                    <a:lumOff val="40000"/>
                  </a:schemeClr>
                </a:solidFill>
              </a:rPr>
              <a:t>Unable to cure it ourselves.</a:t>
            </a:r>
          </a:p>
          <a:p>
            <a:r>
              <a:rPr lang="en-US" b="1" dirty="0">
                <a:solidFill>
                  <a:schemeClr val="accent5">
                    <a:lumMod val="60000"/>
                    <a:lumOff val="40000"/>
                  </a:schemeClr>
                </a:solidFill>
              </a:rPr>
              <a:t>Obedience necessary for successful cure.</a:t>
            </a:r>
          </a:p>
          <a:p>
            <a:r>
              <a:rPr lang="en-US" b="1" dirty="0">
                <a:solidFill>
                  <a:schemeClr val="accent5">
                    <a:lumMod val="60000"/>
                    <a:lumOff val="40000"/>
                  </a:schemeClr>
                </a:solidFill>
              </a:rPr>
              <a:t>Can’t let our pride get in the way.</a:t>
            </a:r>
          </a:p>
        </p:txBody>
      </p:sp>
      <p:pic>
        <p:nvPicPr>
          <p:cNvPr id="5" name="Picture 4" descr="Thinker.jpg">
            <a:extLst>
              <a:ext uri="{FF2B5EF4-FFF2-40B4-BE49-F238E27FC236}">
                <a16:creationId xmlns:a16="http://schemas.microsoft.com/office/drawing/2014/main" id="{8D4216AB-938D-82BD-1A1F-FBCDC5E1680D}"/>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
        <p:nvSpPr>
          <p:cNvPr id="3" name="Content Placeholder 2"/>
          <p:cNvSpPr>
            <a:spLocks noGrp="1"/>
          </p:cNvSpPr>
          <p:nvPr>
            <p:ph idx="1"/>
          </p:nvPr>
        </p:nvSpPr>
        <p:spPr>
          <a:xfrm>
            <a:off x="381000" y="1381059"/>
            <a:ext cx="8382000" cy="5333999"/>
          </a:xfrm>
        </p:spPr>
        <p:txBody>
          <a:bodyPr>
            <a:normAutofit lnSpcReduction="10000"/>
          </a:bodyPr>
          <a:lstStyle/>
          <a:p>
            <a:pPr>
              <a:buNone/>
            </a:pPr>
            <a:r>
              <a:rPr lang="en-US" sz="4000" b="1" dirty="0">
                <a:solidFill>
                  <a:schemeClr val="accent5">
                    <a:lumMod val="60000"/>
                    <a:lumOff val="40000"/>
                  </a:schemeClr>
                </a:solidFill>
              </a:rPr>
              <a:t>“Behold, I thought …</a:t>
            </a:r>
          </a:p>
          <a:p>
            <a:pPr marL="0" indent="0">
              <a:buNone/>
            </a:pPr>
            <a:r>
              <a:rPr lang="en-US" b="1" dirty="0">
                <a:solidFill>
                  <a:schemeClr val="accent5">
                    <a:lumMod val="60000"/>
                    <a:lumOff val="40000"/>
                  </a:schemeClr>
                </a:solidFill>
              </a:rPr>
              <a:t>… God wants me to be happy.” </a:t>
            </a:r>
          </a:p>
          <a:p>
            <a:pPr marL="0" indent="0" algn="ctr">
              <a:buNone/>
            </a:pPr>
            <a:r>
              <a:rPr lang="en-US" b="1" dirty="0">
                <a:solidFill>
                  <a:schemeClr val="accent5">
                    <a:lumMod val="60000"/>
                    <a:lumOff val="40000"/>
                  </a:schemeClr>
                </a:solidFill>
              </a:rPr>
              <a:t> “</a:t>
            </a:r>
            <a:r>
              <a:rPr lang="en-US" b="1" i="1" dirty="0">
                <a:solidFill>
                  <a:schemeClr val="accent5">
                    <a:lumMod val="60000"/>
                    <a:lumOff val="40000"/>
                  </a:schemeClr>
                </a:solidFill>
              </a:rPr>
              <a:t>Then Jesus said to His disciples, ‘If anyone wishes to come after Me, he must deny himself, and take up his cross and follow Me.’” </a:t>
            </a:r>
            <a:br>
              <a:rPr lang="en-US" b="1" i="1" dirty="0">
                <a:solidFill>
                  <a:schemeClr val="accent5">
                    <a:lumMod val="60000"/>
                    <a:lumOff val="40000"/>
                  </a:schemeClr>
                </a:solidFill>
              </a:rPr>
            </a:br>
            <a:r>
              <a:rPr lang="en-US" b="1" dirty="0">
                <a:solidFill>
                  <a:srgbClr val="FF0000"/>
                </a:solidFill>
              </a:rPr>
              <a:t>(Matthew 16:24)</a:t>
            </a:r>
          </a:p>
          <a:p>
            <a:pPr marL="0" indent="0" algn="ctr">
              <a:buNone/>
            </a:pPr>
            <a:r>
              <a:rPr lang="en-US" b="1" i="1" dirty="0">
                <a:solidFill>
                  <a:schemeClr val="accent5">
                    <a:lumMod val="60000"/>
                    <a:lumOff val="40000"/>
                  </a:schemeClr>
                </a:solidFill>
              </a:rPr>
              <a:t>“For the flesh sets its desire against the Spirit, and the Spirit against the flesh; for these are in opposition to one another, so that you may not do the things that you please.”</a:t>
            </a:r>
            <a:br>
              <a:rPr lang="en-US" b="1" dirty="0">
                <a:solidFill>
                  <a:schemeClr val="accent5">
                    <a:lumMod val="60000"/>
                    <a:lumOff val="40000"/>
                  </a:schemeClr>
                </a:solidFill>
              </a:rPr>
            </a:br>
            <a:r>
              <a:rPr lang="en-US" b="1" dirty="0">
                <a:solidFill>
                  <a:srgbClr val="FF0000"/>
                </a:solidFill>
              </a:rPr>
              <a:t>(Galatians 5:17)</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
        <p:nvSpPr>
          <p:cNvPr id="3" name="Content Placeholder 2"/>
          <p:cNvSpPr>
            <a:spLocks noGrp="1"/>
          </p:cNvSpPr>
          <p:nvPr>
            <p:ph idx="1"/>
          </p:nvPr>
        </p:nvSpPr>
        <p:spPr>
          <a:xfrm>
            <a:off x="381000" y="1381059"/>
            <a:ext cx="8382000" cy="5333999"/>
          </a:xfrm>
        </p:spPr>
        <p:txBody>
          <a:bodyPr>
            <a:normAutofit lnSpcReduction="10000"/>
          </a:bodyPr>
          <a:lstStyle/>
          <a:p>
            <a:pPr>
              <a:buNone/>
            </a:pPr>
            <a:r>
              <a:rPr lang="en-US" sz="4000" b="1" dirty="0">
                <a:solidFill>
                  <a:schemeClr val="accent5">
                    <a:lumMod val="60000"/>
                    <a:lumOff val="40000"/>
                  </a:schemeClr>
                </a:solidFill>
              </a:rPr>
              <a:t>“Behold, I thought …</a:t>
            </a:r>
          </a:p>
          <a:p>
            <a:pPr marL="0" indent="0">
              <a:buNone/>
            </a:pPr>
            <a:r>
              <a:rPr lang="en-US" b="1" dirty="0">
                <a:solidFill>
                  <a:schemeClr val="accent5">
                    <a:lumMod val="60000"/>
                    <a:lumOff val="40000"/>
                  </a:schemeClr>
                </a:solidFill>
              </a:rPr>
              <a:t>… I can divorce my spouse for any reason.” </a:t>
            </a:r>
          </a:p>
          <a:p>
            <a:pPr marL="0" indent="0" algn="ctr">
              <a:buNone/>
            </a:pPr>
            <a:r>
              <a:rPr lang="en-US" b="1" dirty="0">
                <a:solidFill>
                  <a:schemeClr val="accent5">
                    <a:lumMod val="60000"/>
                    <a:lumOff val="40000"/>
                  </a:schemeClr>
                </a:solidFill>
              </a:rPr>
              <a:t> “</a:t>
            </a:r>
            <a:r>
              <a:rPr lang="en-US" b="1" i="1" dirty="0">
                <a:solidFill>
                  <a:schemeClr val="accent5">
                    <a:lumMod val="60000"/>
                    <a:lumOff val="40000"/>
                  </a:schemeClr>
                </a:solidFill>
              </a:rPr>
              <a:t>And I say to you, whoever divorces his wife, except for sexual immorality, and marries another, commits adultery; and whoever marries her who is divorced commits adultery.” </a:t>
            </a:r>
            <a:r>
              <a:rPr lang="en-US" b="1" dirty="0">
                <a:solidFill>
                  <a:srgbClr val="FF0000"/>
                </a:solidFill>
              </a:rPr>
              <a:t>(Matthew 19:9 NKJV)</a:t>
            </a:r>
          </a:p>
          <a:p>
            <a:pPr marL="0" indent="0" algn="ctr">
              <a:buNone/>
            </a:pPr>
            <a:r>
              <a:rPr lang="en-US" b="1" i="1" dirty="0">
                <a:solidFill>
                  <a:schemeClr val="accent5">
                    <a:lumMod val="60000"/>
                    <a:lumOff val="40000"/>
                  </a:schemeClr>
                </a:solidFill>
              </a:rPr>
              <a:t>“Marriage is to be held in honor among all, and the marriage bed is to be undefiled; for fornicators and adulterers God will judge.”</a:t>
            </a:r>
            <a:br>
              <a:rPr lang="en-US" b="1" dirty="0">
                <a:solidFill>
                  <a:schemeClr val="accent5">
                    <a:lumMod val="60000"/>
                    <a:lumOff val="40000"/>
                  </a:schemeClr>
                </a:solidFill>
              </a:rPr>
            </a:br>
            <a:r>
              <a:rPr lang="en-US" b="1" dirty="0">
                <a:solidFill>
                  <a:srgbClr val="FF0000"/>
                </a:solidFill>
              </a:rPr>
              <a:t>(Hebrews 13:4)</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98231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333999"/>
          </a:xfrm>
        </p:spPr>
        <p:txBody>
          <a:bodyPr>
            <a:normAutofit lnSpcReduction="10000"/>
          </a:bodyPr>
          <a:lstStyle/>
          <a:p>
            <a:pPr>
              <a:buNone/>
            </a:pPr>
            <a:r>
              <a:rPr lang="en-US" sz="4000" b="1" dirty="0">
                <a:solidFill>
                  <a:schemeClr val="accent5">
                    <a:lumMod val="60000"/>
                    <a:lumOff val="40000"/>
                  </a:schemeClr>
                </a:solidFill>
              </a:rPr>
              <a:t>“Behold, I thought …</a:t>
            </a:r>
          </a:p>
          <a:p>
            <a:pPr marL="0" indent="0">
              <a:buNone/>
            </a:pPr>
            <a:r>
              <a:rPr lang="en-US" b="1" dirty="0">
                <a:solidFill>
                  <a:schemeClr val="accent5">
                    <a:lumMod val="60000"/>
                    <a:lumOff val="40000"/>
                  </a:schemeClr>
                </a:solidFill>
              </a:rPr>
              <a:t>… Worship sounds better with instruments.”</a:t>
            </a:r>
          </a:p>
          <a:p>
            <a:pPr marL="0" indent="0" algn="ctr">
              <a:buNone/>
            </a:pPr>
            <a:r>
              <a:rPr lang="en-US" b="1" i="1" dirty="0">
                <a:solidFill>
                  <a:schemeClr val="accent5">
                    <a:lumMod val="60000"/>
                    <a:lumOff val="40000"/>
                  </a:schemeClr>
                </a:solidFill>
              </a:rPr>
              <a:t>“… speaking to one another in psalms and hymns and spiritual songs, singing and making melody with your heart to the Lord …” </a:t>
            </a:r>
            <a:r>
              <a:rPr lang="en-US" b="1" dirty="0">
                <a:solidFill>
                  <a:srgbClr val="FF0000"/>
                </a:solidFill>
              </a:rPr>
              <a:t>(Ephesians 5:19)</a:t>
            </a:r>
          </a:p>
          <a:p>
            <a:pPr marL="0" indent="0" algn="ctr">
              <a:buNone/>
            </a:pPr>
            <a:r>
              <a:rPr lang="en-US" b="1" i="1" dirty="0">
                <a:solidFill>
                  <a:schemeClr val="accent5">
                    <a:lumMod val="60000"/>
                    <a:lumOff val="40000"/>
                  </a:schemeClr>
                </a:solidFill>
              </a:rPr>
              <a:t>“Let the word of Christ richly dwell within you, with all wisdom teaching and admonishing one another with psalms and hymns and spiritual songs, singing with thankfulness in your hearts to God.” </a:t>
            </a:r>
            <a:r>
              <a:rPr lang="en-US" b="1" dirty="0">
                <a:solidFill>
                  <a:srgbClr val="FF0000"/>
                </a:solidFill>
              </a:rPr>
              <a:t>(Colossians 3:16)</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553838D9-DCF1-9978-572A-917A8A3C2623}"/>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3445086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112" y="1295400"/>
            <a:ext cx="8705776" cy="5486400"/>
          </a:xfrm>
        </p:spPr>
        <p:txBody>
          <a:bodyPr>
            <a:normAutofit fontScale="85000" lnSpcReduction="20000"/>
          </a:bodyPr>
          <a:lstStyle/>
          <a:p>
            <a:pPr>
              <a:buNone/>
            </a:pPr>
            <a:r>
              <a:rPr lang="en-US" sz="4700" b="1" dirty="0">
                <a:solidFill>
                  <a:schemeClr val="accent5">
                    <a:lumMod val="60000"/>
                    <a:lumOff val="40000"/>
                  </a:schemeClr>
                </a:solidFill>
              </a:rPr>
              <a:t>“Behold, I thought …</a:t>
            </a:r>
          </a:p>
          <a:p>
            <a:pPr marL="0" indent="0">
              <a:buNone/>
            </a:pPr>
            <a:r>
              <a:rPr lang="en-US" sz="3800" b="1" dirty="0">
                <a:solidFill>
                  <a:schemeClr val="accent5">
                    <a:lumMod val="60000"/>
                    <a:lumOff val="40000"/>
                  </a:schemeClr>
                </a:solidFill>
              </a:rPr>
              <a:t>… I have plenty of time to obey God.”</a:t>
            </a:r>
          </a:p>
          <a:p>
            <a:pPr marL="0" indent="0" algn="ctr">
              <a:buNone/>
            </a:pPr>
            <a:r>
              <a:rPr lang="en-US" b="1" i="1" dirty="0">
                <a:solidFill>
                  <a:schemeClr val="accent5">
                    <a:lumMod val="60000"/>
                    <a:lumOff val="40000"/>
                  </a:schemeClr>
                </a:solidFill>
              </a:rPr>
              <a:t>“And He told them a parable, saying, ‘The land of a rich man was very productive. And he began reasoning to himself, saying, “What shall I do, since I have no place to store my crops?” Then he said, “This is what I will do: I will tear down my barns and build larger ones, and there I will store all my grain and my goods. And I will say to my soul, ‘Soul, you have many goods laid up for many years to come; take your ease, eat, drink and be merry.’” But God said to him, ‘You fool! This very night your soul is required of you; and now who will own what you have prepared?’ So is the man who stores up treasure for himself, and is not rich toward God.” </a:t>
            </a:r>
            <a:r>
              <a:rPr lang="en-US" b="1" dirty="0">
                <a:solidFill>
                  <a:srgbClr val="FF0000"/>
                </a:solidFill>
              </a:rPr>
              <a:t>(Luke 12:16-21)</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9BCF05BF-1B88-849E-98DB-4E0311AF3AE5}"/>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355875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5499"/>
            <a:ext cx="8229600" cy="5340099"/>
          </a:xfrm>
        </p:spPr>
        <p:txBody>
          <a:bodyPr>
            <a:normAutofit lnSpcReduction="10000"/>
          </a:bodyPr>
          <a:lstStyle/>
          <a:p>
            <a:pPr>
              <a:buNone/>
            </a:pPr>
            <a:r>
              <a:rPr lang="en-US" sz="4000" b="1" dirty="0">
                <a:solidFill>
                  <a:schemeClr val="accent5">
                    <a:lumMod val="60000"/>
                    <a:lumOff val="40000"/>
                  </a:schemeClr>
                </a:solidFill>
              </a:rPr>
              <a:t>“Behold, I thought …</a:t>
            </a:r>
          </a:p>
          <a:p>
            <a:pPr>
              <a:buNone/>
            </a:pPr>
            <a:r>
              <a:rPr lang="en-US" b="1" dirty="0">
                <a:solidFill>
                  <a:schemeClr val="accent5">
                    <a:lumMod val="60000"/>
                    <a:lumOff val="40000"/>
                  </a:schemeClr>
                </a:solidFill>
              </a:rPr>
              <a:t>… I only need to believe.”</a:t>
            </a:r>
          </a:p>
          <a:p>
            <a:pPr marL="0" indent="0" algn="ctr">
              <a:buNone/>
            </a:pPr>
            <a:r>
              <a:rPr lang="en-US" b="1" i="1" dirty="0">
                <a:solidFill>
                  <a:schemeClr val="accent5">
                    <a:lumMod val="60000"/>
                    <a:lumOff val="40000"/>
                  </a:schemeClr>
                </a:solidFill>
              </a:rPr>
              <a:t>“… for with the heart a person </a:t>
            </a:r>
            <a:r>
              <a:rPr lang="en-US" b="1" i="1" u="sng" dirty="0">
                <a:solidFill>
                  <a:schemeClr val="accent5">
                    <a:lumMod val="60000"/>
                    <a:lumOff val="40000"/>
                  </a:schemeClr>
                </a:solidFill>
              </a:rPr>
              <a:t>believe</a:t>
            </a:r>
            <a:r>
              <a:rPr lang="en-US" b="1" i="1" dirty="0">
                <a:solidFill>
                  <a:schemeClr val="accent5">
                    <a:lumMod val="60000"/>
                    <a:lumOff val="40000"/>
                  </a:schemeClr>
                </a:solidFill>
              </a:rPr>
              <a:t>s, resulting in </a:t>
            </a:r>
            <a:r>
              <a:rPr lang="en-US" b="1" i="1" u="sng" dirty="0">
                <a:solidFill>
                  <a:schemeClr val="accent5">
                    <a:lumMod val="60000"/>
                    <a:lumOff val="40000"/>
                  </a:schemeClr>
                </a:solidFill>
              </a:rPr>
              <a:t>righteousness</a:t>
            </a:r>
            <a:r>
              <a:rPr lang="en-US" b="1" i="1" dirty="0">
                <a:solidFill>
                  <a:schemeClr val="accent5">
                    <a:lumMod val="60000"/>
                    <a:lumOff val="40000"/>
                  </a:schemeClr>
                </a:solidFill>
              </a:rPr>
              <a:t>, and with the mouth he </a:t>
            </a:r>
            <a:r>
              <a:rPr lang="en-US" b="1" i="1" u="sng" dirty="0">
                <a:solidFill>
                  <a:schemeClr val="accent5">
                    <a:lumMod val="60000"/>
                    <a:lumOff val="40000"/>
                  </a:schemeClr>
                </a:solidFill>
              </a:rPr>
              <a:t>confess</a:t>
            </a:r>
            <a:r>
              <a:rPr lang="en-US" b="1" i="1" dirty="0">
                <a:solidFill>
                  <a:schemeClr val="accent5">
                    <a:lumMod val="60000"/>
                    <a:lumOff val="40000"/>
                  </a:schemeClr>
                </a:solidFill>
              </a:rPr>
              <a:t>es, resulting in salvation.” </a:t>
            </a:r>
            <a:br>
              <a:rPr lang="en-US" b="1" dirty="0">
                <a:solidFill>
                  <a:schemeClr val="accent5">
                    <a:lumMod val="60000"/>
                    <a:lumOff val="40000"/>
                  </a:schemeClr>
                </a:solidFill>
              </a:rPr>
            </a:br>
            <a:r>
              <a:rPr lang="en-US" b="1" dirty="0">
                <a:solidFill>
                  <a:srgbClr val="FF0000"/>
                </a:solidFill>
              </a:rPr>
              <a:t>(Romans 10:10)</a:t>
            </a:r>
          </a:p>
          <a:p>
            <a:pPr marL="0" indent="0" algn="ctr">
              <a:buNone/>
            </a:pPr>
            <a:r>
              <a:rPr lang="en-US" b="1" i="1" dirty="0">
                <a:solidFill>
                  <a:schemeClr val="accent5">
                    <a:lumMod val="60000"/>
                    <a:lumOff val="40000"/>
                  </a:schemeClr>
                </a:solidFill>
              </a:rPr>
              <a:t>“Peter said to them, ‘</a:t>
            </a:r>
            <a:r>
              <a:rPr lang="en-US" b="1" i="1" u="sng" dirty="0">
                <a:solidFill>
                  <a:schemeClr val="accent5">
                    <a:lumMod val="60000"/>
                    <a:lumOff val="40000"/>
                  </a:schemeClr>
                </a:solidFill>
              </a:rPr>
              <a:t>Repent</a:t>
            </a:r>
            <a:r>
              <a:rPr lang="en-US" b="1" i="1" dirty="0">
                <a:solidFill>
                  <a:schemeClr val="accent5">
                    <a:lumMod val="60000"/>
                    <a:lumOff val="40000"/>
                  </a:schemeClr>
                </a:solidFill>
              </a:rPr>
              <a:t>, and each of you </a:t>
            </a:r>
            <a:r>
              <a:rPr lang="en-US" b="1" i="1" u="sng" dirty="0">
                <a:solidFill>
                  <a:schemeClr val="accent5">
                    <a:lumMod val="60000"/>
                    <a:lumOff val="40000"/>
                  </a:schemeClr>
                </a:solidFill>
              </a:rPr>
              <a:t>be baptized</a:t>
            </a:r>
            <a:r>
              <a:rPr lang="en-US" b="1" i="1" dirty="0">
                <a:solidFill>
                  <a:schemeClr val="accent5">
                    <a:lumMod val="60000"/>
                    <a:lumOff val="40000"/>
                  </a:schemeClr>
                </a:solidFill>
              </a:rPr>
              <a:t> in the name of Jesus Christ for the forgiveness of your sins; and you will receive the gift of the Holy Spirit.’” </a:t>
            </a:r>
            <a:r>
              <a:rPr lang="en-US" b="1" dirty="0">
                <a:solidFill>
                  <a:srgbClr val="FF0000"/>
                </a:solidFill>
              </a:rPr>
              <a:t>(Acts 2:38)</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C61E0C3A-864F-F643-D0C0-055088D9E7FD}"/>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109665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5499"/>
            <a:ext cx="8229600" cy="5340099"/>
          </a:xfrm>
        </p:spPr>
        <p:txBody>
          <a:bodyPr>
            <a:normAutofit fontScale="92500" lnSpcReduction="10000"/>
          </a:bodyPr>
          <a:lstStyle/>
          <a:p>
            <a:pPr>
              <a:buNone/>
            </a:pPr>
            <a:r>
              <a:rPr lang="en-US" sz="4000" b="1" dirty="0">
                <a:solidFill>
                  <a:schemeClr val="accent5">
                    <a:lumMod val="60000"/>
                    <a:lumOff val="40000"/>
                  </a:schemeClr>
                </a:solidFill>
              </a:rPr>
              <a:t>“Behold, I thought …</a:t>
            </a:r>
          </a:p>
          <a:p>
            <a:pPr>
              <a:buNone/>
            </a:pPr>
            <a:r>
              <a:rPr lang="en-US" b="1" dirty="0">
                <a:solidFill>
                  <a:schemeClr val="accent5">
                    <a:lumMod val="60000"/>
                    <a:lumOff val="40000"/>
                  </a:schemeClr>
                </a:solidFill>
              </a:rPr>
              <a:t>… We are saved by faith alone.”</a:t>
            </a:r>
          </a:p>
          <a:p>
            <a:pPr marL="0" indent="0" algn="ctr">
              <a:buNone/>
            </a:pPr>
            <a:r>
              <a:rPr lang="en-US" b="1" i="1" dirty="0">
                <a:solidFill>
                  <a:schemeClr val="accent5">
                    <a:lumMod val="60000"/>
                    <a:lumOff val="40000"/>
                  </a:schemeClr>
                </a:solidFill>
              </a:rPr>
              <a:t>“You see that a man is justified by works and not by faith alone.” </a:t>
            </a:r>
            <a:r>
              <a:rPr lang="en-US" b="1" dirty="0">
                <a:solidFill>
                  <a:srgbClr val="FF0000"/>
                </a:solidFill>
              </a:rPr>
              <a:t>(James 2:24)</a:t>
            </a:r>
          </a:p>
          <a:p>
            <a:pPr marL="0" indent="0" algn="ctr">
              <a:buNone/>
            </a:pPr>
            <a:r>
              <a:rPr lang="en-US" b="1" i="1" dirty="0">
                <a:solidFill>
                  <a:schemeClr val="accent5">
                    <a:lumMod val="60000"/>
                    <a:lumOff val="40000"/>
                  </a:schemeClr>
                </a:solidFill>
              </a:rPr>
              <a:t>“For by grace you have been saved through faith; and that not of yourselves, it is the gift of God; not as a result of works, so that no one may boast. For we are His workmanship, created in Christ Jesus for good works, which God prepared beforehand so that we would walk in them.” </a:t>
            </a:r>
            <a:br>
              <a:rPr lang="en-US" b="1" i="1" dirty="0">
                <a:solidFill>
                  <a:schemeClr val="accent5">
                    <a:lumMod val="60000"/>
                    <a:lumOff val="40000"/>
                  </a:schemeClr>
                </a:solidFill>
              </a:rPr>
            </a:br>
            <a:r>
              <a:rPr lang="en-US" b="1" dirty="0">
                <a:solidFill>
                  <a:srgbClr val="FF0000"/>
                </a:solidFill>
              </a:rPr>
              <a:t>(Ephesians 2:8-10)</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41113493-AD8A-0A2D-37A8-07CC7EF8365A}"/>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402913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5499"/>
            <a:ext cx="8229600" cy="5340099"/>
          </a:xfrm>
        </p:spPr>
        <p:txBody>
          <a:bodyPr>
            <a:normAutofit fontScale="92500" lnSpcReduction="20000"/>
          </a:bodyPr>
          <a:lstStyle/>
          <a:p>
            <a:pPr>
              <a:buNone/>
            </a:pPr>
            <a:r>
              <a:rPr lang="en-US" sz="4000" b="1" dirty="0">
                <a:solidFill>
                  <a:schemeClr val="accent5">
                    <a:lumMod val="60000"/>
                    <a:lumOff val="40000"/>
                  </a:schemeClr>
                </a:solidFill>
              </a:rPr>
              <a:t>“Behold, I thought …</a:t>
            </a:r>
          </a:p>
          <a:p>
            <a:pPr>
              <a:buNone/>
            </a:pPr>
            <a:r>
              <a:rPr lang="en-US" b="1" dirty="0">
                <a:solidFill>
                  <a:schemeClr val="accent5">
                    <a:lumMod val="60000"/>
                    <a:lumOff val="40000"/>
                  </a:schemeClr>
                </a:solidFill>
              </a:rPr>
              <a:t>… I should join the church of my choice.”</a:t>
            </a:r>
          </a:p>
          <a:p>
            <a:pPr marL="0" indent="0" algn="ctr">
              <a:buNone/>
            </a:pPr>
            <a:r>
              <a:rPr lang="en-US" b="1" i="1" dirty="0">
                <a:solidFill>
                  <a:schemeClr val="accent5">
                    <a:lumMod val="60000"/>
                    <a:lumOff val="40000"/>
                  </a:schemeClr>
                </a:solidFill>
              </a:rPr>
              <a:t>“I also say to you that you are Peter, and upon this rock I will build </a:t>
            </a:r>
            <a:r>
              <a:rPr lang="en-US" b="1" i="1" u="sng" dirty="0">
                <a:solidFill>
                  <a:schemeClr val="accent5">
                    <a:lumMod val="60000"/>
                    <a:lumOff val="40000"/>
                  </a:schemeClr>
                </a:solidFill>
              </a:rPr>
              <a:t>My church</a:t>
            </a:r>
            <a:r>
              <a:rPr lang="en-US" b="1" i="1" dirty="0">
                <a:solidFill>
                  <a:schemeClr val="accent5">
                    <a:lumMod val="60000"/>
                    <a:lumOff val="40000"/>
                  </a:schemeClr>
                </a:solidFill>
              </a:rPr>
              <a:t>; and the gates of Hades will not overpower it.” </a:t>
            </a:r>
            <a:r>
              <a:rPr lang="en-US" b="1" dirty="0">
                <a:solidFill>
                  <a:srgbClr val="FF0000"/>
                </a:solidFill>
              </a:rPr>
              <a:t>(Matthew 16:18)</a:t>
            </a:r>
          </a:p>
          <a:p>
            <a:pPr marL="0" indent="0" algn="ctr">
              <a:buNone/>
            </a:pPr>
            <a:r>
              <a:rPr lang="en-US" b="1" i="1" dirty="0">
                <a:solidFill>
                  <a:schemeClr val="accent5">
                    <a:lumMod val="60000"/>
                    <a:lumOff val="40000"/>
                  </a:schemeClr>
                </a:solidFill>
              </a:rPr>
              <a:t>“And He put all things in subjection under His feet, and gave Him as head over all things to </a:t>
            </a:r>
            <a:r>
              <a:rPr lang="en-US" b="1" i="1" u="sng" dirty="0">
                <a:solidFill>
                  <a:schemeClr val="accent5">
                    <a:lumMod val="60000"/>
                    <a:lumOff val="40000"/>
                  </a:schemeClr>
                </a:solidFill>
              </a:rPr>
              <a:t>the church, which is His body</a:t>
            </a:r>
            <a:r>
              <a:rPr lang="en-US" b="1" i="1" dirty="0">
                <a:solidFill>
                  <a:schemeClr val="accent5">
                    <a:lumMod val="60000"/>
                    <a:lumOff val="40000"/>
                  </a:schemeClr>
                </a:solidFill>
              </a:rPr>
              <a:t>, the fullness of Him who fills all in all.” </a:t>
            </a:r>
            <a:r>
              <a:rPr lang="en-US" b="1" dirty="0">
                <a:solidFill>
                  <a:srgbClr val="FF0000"/>
                </a:solidFill>
              </a:rPr>
              <a:t>(Ephesians 1:22-23)</a:t>
            </a:r>
          </a:p>
          <a:p>
            <a:pPr marL="0" indent="0" algn="ctr">
              <a:buNone/>
            </a:pPr>
            <a:r>
              <a:rPr lang="en-US" b="1" i="1" dirty="0">
                <a:solidFill>
                  <a:schemeClr val="accent5">
                    <a:lumMod val="60000"/>
                    <a:lumOff val="40000"/>
                  </a:schemeClr>
                </a:solidFill>
              </a:rPr>
              <a:t>“For the husband is the head of the wife, as Christ also is the head of the church, He Himself being </a:t>
            </a:r>
            <a:r>
              <a:rPr lang="en-US" b="1" i="1" u="sng" dirty="0">
                <a:solidFill>
                  <a:schemeClr val="accent5">
                    <a:lumMod val="60000"/>
                    <a:lumOff val="40000"/>
                  </a:schemeClr>
                </a:solidFill>
              </a:rPr>
              <a:t>the Savior of the body</a:t>
            </a:r>
            <a:r>
              <a:rPr lang="en-US" b="1" i="1" dirty="0">
                <a:solidFill>
                  <a:schemeClr val="accent5">
                    <a:lumMod val="60000"/>
                    <a:lumOff val="40000"/>
                  </a:schemeClr>
                </a:solidFill>
              </a:rPr>
              <a:t>.” </a:t>
            </a:r>
            <a:r>
              <a:rPr lang="en-US" b="1" dirty="0">
                <a:solidFill>
                  <a:srgbClr val="FF0000"/>
                </a:solidFill>
              </a:rPr>
              <a:t>(Ephesians 5:23)</a:t>
            </a: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744170E1-A139-4198-EA1F-E9481FBB7592}"/>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92079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5499"/>
            <a:ext cx="8229600" cy="5340099"/>
          </a:xfrm>
        </p:spPr>
        <p:txBody>
          <a:bodyPr>
            <a:normAutofit lnSpcReduction="10000"/>
          </a:bodyPr>
          <a:lstStyle/>
          <a:p>
            <a:pPr>
              <a:buNone/>
            </a:pPr>
            <a:r>
              <a:rPr lang="en-US" sz="4000" b="1" dirty="0">
                <a:solidFill>
                  <a:schemeClr val="accent5">
                    <a:lumMod val="60000"/>
                    <a:lumOff val="40000"/>
                  </a:schemeClr>
                </a:solidFill>
              </a:rPr>
              <a:t>“Behold, I thought …</a:t>
            </a:r>
          </a:p>
          <a:p>
            <a:pPr>
              <a:buNone/>
            </a:pPr>
            <a:r>
              <a:rPr lang="en-US" b="1" dirty="0">
                <a:solidFill>
                  <a:schemeClr val="accent5">
                    <a:lumMod val="60000"/>
                    <a:lumOff val="40000"/>
                  </a:schemeClr>
                </a:solidFill>
              </a:rPr>
              <a:t>… I should join the church of my choice.”</a:t>
            </a:r>
          </a:p>
          <a:p>
            <a:pPr marL="0" indent="0" algn="ctr">
              <a:buNone/>
            </a:pPr>
            <a:r>
              <a:rPr lang="en-US" b="1" i="1" dirty="0">
                <a:solidFill>
                  <a:schemeClr val="accent5">
                    <a:lumMod val="60000"/>
                    <a:lumOff val="40000"/>
                  </a:schemeClr>
                </a:solidFill>
              </a:rPr>
              <a:t>“So then, those who had received his word were baptized; and that day there were </a:t>
            </a:r>
            <a:r>
              <a:rPr lang="en-US" b="1" i="1" u="sng" dirty="0">
                <a:solidFill>
                  <a:schemeClr val="accent5">
                    <a:lumMod val="60000"/>
                    <a:lumOff val="40000"/>
                  </a:schemeClr>
                </a:solidFill>
              </a:rPr>
              <a:t>added</a:t>
            </a:r>
            <a:r>
              <a:rPr lang="en-US" b="1" i="1" dirty="0">
                <a:solidFill>
                  <a:schemeClr val="accent5">
                    <a:lumMod val="60000"/>
                    <a:lumOff val="40000"/>
                  </a:schemeClr>
                </a:solidFill>
              </a:rPr>
              <a:t> about three thousand souls.” </a:t>
            </a:r>
            <a:r>
              <a:rPr lang="en-US" b="1" dirty="0">
                <a:solidFill>
                  <a:srgbClr val="FF0000"/>
                </a:solidFill>
              </a:rPr>
              <a:t>(Acts 2:41)</a:t>
            </a:r>
          </a:p>
          <a:p>
            <a:pPr marL="0" indent="0" algn="ctr">
              <a:buNone/>
            </a:pPr>
            <a:r>
              <a:rPr lang="en-US" b="1" i="1" dirty="0">
                <a:solidFill>
                  <a:schemeClr val="accent5">
                    <a:lumMod val="60000"/>
                    <a:lumOff val="40000"/>
                  </a:schemeClr>
                </a:solidFill>
              </a:rPr>
              <a:t>“… And </a:t>
            </a:r>
            <a:r>
              <a:rPr lang="en-US" b="1" i="1" u="sng" dirty="0">
                <a:solidFill>
                  <a:schemeClr val="accent5">
                    <a:lumMod val="60000"/>
                    <a:lumOff val="40000"/>
                  </a:schemeClr>
                </a:solidFill>
              </a:rPr>
              <a:t>the Lord was adding</a:t>
            </a:r>
            <a:r>
              <a:rPr lang="en-US" b="1" i="1" dirty="0">
                <a:solidFill>
                  <a:schemeClr val="accent5">
                    <a:lumMod val="60000"/>
                    <a:lumOff val="40000"/>
                  </a:schemeClr>
                </a:solidFill>
              </a:rPr>
              <a:t> to their number </a:t>
            </a:r>
            <a:r>
              <a:rPr lang="en-US" b="1" dirty="0">
                <a:solidFill>
                  <a:schemeClr val="accent5">
                    <a:lumMod val="60000"/>
                    <a:lumOff val="40000"/>
                  </a:schemeClr>
                </a:solidFill>
              </a:rPr>
              <a:t>(</a:t>
            </a:r>
            <a:r>
              <a:rPr lang="en-US" b="1" i="1" dirty="0">
                <a:solidFill>
                  <a:schemeClr val="accent5">
                    <a:lumMod val="60000"/>
                    <a:lumOff val="40000"/>
                  </a:schemeClr>
                </a:solidFill>
              </a:rPr>
              <a:t>“the church” KJV</a:t>
            </a:r>
            <a:r>
              <a:rPr lang="en-US" b="1" dirty="0">
                <a:solidFill>
                  <a:schemeClr val="accent5">
                    <a:lumMod val="60000"/>
                    <a:lumOff val="40000"/>
                  </a:schemeClr>
                </a:solidFill>
              </a:rPr>
              <a:t>)</a:t>
            </a:r>
            <a:r>
              <a:rPr lang="en-US" b="1" i="1" dirty="0">
                <a:solidFill>
                  <a:schemeClr val="accent5">
                    <a:lumMod val="60000"/>
                    <a:lumOff val="40000"/>
                  </a:schemeClr>
                </a:solidFill>
              </a:rPr>
              <a:t> day by day those who were being saved.” </a:t>
            </a:r>
            <a:r>
              <a:rPr lang="en-US" b="1" dirty="0">
                <a:solidFill>
                  <a:srgbClr val="FF0000"/>
                </a:solidFill>
              </a:rPr>
              <a:t>(Acts 2:47b)</a:t>
            </a:r>
          </a:p>
          <a:p>
            <a:pPr marL="0" indent="0" algn="ctr">
              <a:buNone/>
            </a:pPr>
            <a:r>
              <a:rPr lang="en-US" b="1" i="1" dirty="0">
                <a:solidFill>
                  <a:schemeClr val="accent5">
                    <a:lumMod val="60000"/>
                    <a:lumOff val="40000"/>
                  </a:schemeClr>
                </a:solidFill>
              </a:rPr>
              <a:t>“Greet one another with a holy kiss. All the </a:t>
            </a:r>
            <a:r>
              <a:rPr lang="en-US" b="1" i="1" u="sng" dirty="0">
                <a:solidFill>
                  <a:schemeClr val="accent5">
                    <a:lumMod val="60000"/>
                    <a:lumOff val="40000"/>
                  </a:schemeClr>
                </a:solidFill>
              </a:rPr>
              <a:t>churches of Christ</a:t>
            </a:r>
            <a:r>
              <a:rPr lang="en-US" b="1" i="1" dirty="0">
                <a:solidFill>
                  <a:schemeClr val="accent5">
                    <a:lumMod val="60000"/>
                    <a:lumOff val="40000"/>
                  </a:schemeClr>
                </a:solidFill>
              </a:rPr>
              <a:t> greet you.” </a:t>
            </a:r>
            <a:r>
              <a:rPr lang="en-US" b="1" dirty="0">
                <a:solidFill>
                  <a:srgbClr val="FF0000"/>
                </a:solidFill>
              </a:rPr>
              <a:t>(Romans 16:16)</a:t>
            </a:r>
            <a:endParaRPr lang="en-US" b="1" i="1" dirty="0">
              <a:solidFill>
                <a:schemeClr val="accent5">
                  <a:lumMod val="60000"/>
                  <a:lumOff val="40000"/>
                </a:schemeClr>
              </a:solidFill>
            </a:endParaRPr>
          </a:p>
        </p:txBody>
      </p:sp>
      <p:pic>
        <p:nvPicPr>
          <p:cNvPr id="5" name="Picture 4" descr="Thinker.jpg">
            <a:extLst>
              <a:ext uri="{FF2B5EF4-FFF2-40B4-BE49-F238E27FC236}">
                <a16:creationId xmlns:a16="http://schemas.microsoft.com/office/drawing/2014/main" id="{488A8550-F167-99E4-CE83-EC13991EB6D8}"/>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BEE78160-BA63-6257-D78B-0C962C23D713}"/>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extLst>
      <p:ext uri="{BB962C8B-B14F-4D97-AF65-F5344CB8AC3E}">
        <p14:creationId xmlns:p14="http://schemas.microsoft.com/office/powerpoint/2010/main" val="236030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a:bodyPr>
          <a:lstStyle/>
          <a:p>
            <a:pPr>
              <a:buNone/>
            </a:pPr>
            <a:r>
              <a:rPr lang="en-US" b="1" dirty="0">
                <a:solidFill>
                  <a:schemeClr val="accent5">
                    <a:lumMod val="60000"/>
                    <a:lumOff val="40000"/>
                  </a:schemeClr>
                </a:solidFill>
              </a:rPr>
              <a:t>Would Naaman have been healed …</a:t>
            </a:r>
          </a:p>
          <a:p>
            <a:r>
              <a:rPr lang="en-US" b="1" dirty="0">
                <a:solidFill>
                  <a:schemeClr val="accent5">
                    <a:lumMod val="60000"/>
                    <a:lumOff val="40000"/>
                  </a:schemeClr>
                </a:solidFill>
              </a:rPr>
              <a:t>By doing nothing?</a:t>
            </a:r>
          </a:p>
          <a:p>
            <a:r>
              <a:rPr lang="en-US" b="1" dirty="0">
                <a:solidFill>
                  <a:schemeClr val="accent5">
                    <a:lumMod val="60000"/>
                    <a:lumOff val="40000"/>
                  </a:schemeClr>
                </a:solidFill>
              </a:rPr>
              <a:t>By dipping in the rivers of Syria?</a:t>
            </a:r>
          </a:p>
          <a:p>
            <a:r>
              <a:rPr lang="en-US" b="1" dirty="0">
                <a:solidFill>
                  <a:schemeClr val="accent5">
                    <a:lumMod val="60000"/>
                    <a:lumOff val="40000"/>
                  </a:schemeClr>
                </a:solidFill>
              </a:rPr>
              <a:t>By dipping 3 times in the Jordan?</a:t>
            </a:r>
          </a:p>
          <a:p>
            <a:r>
              <a:rPr lang="en-US" b="1" dirty="0">
                <a:solidFill>
                  <a:schemeClr val="accent5">
                    <a:lumMod val="60000"/>
                    <a:lumOff val="40000"/>
                  </a:schemeClr>
                </a:solidFill>
              </a:rPr>
              <a:t>By drinking water from the Jordan?</a:t>
            </a:r>
          </a:p>
          <a:p>
            <a:pPr algn="ctr">
              <a:buNone/>
            </a:pPr>
            <a:r>
              <a:rPr lang="en-US" sz="3600" b="1" dirty="0">
                <a:solidFill>
                  <a:srgbClr val="FFFF00"/>
                </a:solidFill>
              </a:rPr>
              <a:t>It doesn’t matter what we think. </a:t>
            </a:r>
          </a:p>
          <a:p>
            <a:pPr algn="ctr">
              <a:buNone/>
            </a:pPr>
            <a:r>
              <a:rPr lang="en-US" sz="3800" b="1" dirty="0">
                <a:solidFill>
                  <a:srgbClr val="FFFF00"/>
                </a:solidFill>
              </a:rPr>
              <a:t>What matters is what God commands!</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
        <p:nvSpPr>
          <p:cNvPr id="7" name="Title 1">
            <a:extLst>
              <a:ext uri="{FF2B5EF4-FFF2-40B4-BE49-F238E27FC236}">
                <a16:creationId xmlns:a16="http://schemas.microsoft.com/office/drawing/2014/main" id="{5EE2C718-9976-94C3-F926-7CF2CDE72F4F}"/>
              </a:ext>
            </a:extLst>
          </p:cNvPr>
          <p:cNvSpPr>
            <a:spLocks noGrp="1"/>
          </p:cNvSpPr>
          <p:nvPr>
            <p:ph type="title"/>
          </p:nvPr>
        </p:nvSpPr>
        <p:spPr>
          <a:xfrm>
            <a:off x="2667000" y="152401"/>
            <a:ext cx="3810000" cy="1143000"/>
          </a:xfrm>
        </p:spPr>
        <p:txBody>
          <a:bodyPr/>
          <a:lstStyle/>
          <a:p>
            <a:r>
              <a:rPr lang="en-US" b="1" dirty="0">
                <a:solidFill>
                  <a:schemeClr val="accent5">
                    <a:lumMod val="60000"/>
                    <a:lumOff val="40000"/>
                  </a:schemeClr>
                </a:solidFill>
              </a:rPr>
              <a:t>Application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The Back Story</a:t>
            </a:r>
          </a:p>
        </p:txBody>
      </p:sp>
      <p:sp>
        <p:nvSpPr>
          <p:cNvPr id="3" name="Content Placeholder 2"/>
          <p:cNvSpPr>
            <a:spLocks noGrp="1"/>
          </p:cNvSpPr>
          <p:nvPr>
            <p:ph idx="1"/>
          </p:nvPr>
        </p:nvSpPr>
        <p:spPr>
          <a:xfrm>
            <a:off x="457200" y="1600200"/>
            <a:ext cx="8229600" cy="5029200"/>
          </a:xfrm>
        </p:spPr>
        <p:txBody>
          <a:bodyPr>
            <a:normAutofit/>
          </a:bodyPr>
          <a:lstStyle/>
          <a:p>
            <a:r>
              <a:rPr lang="en-US" b="1" dirty="0">
                <a:solidFill>
                  <a:schemeClr val="accent5">
                    <a:lumMod val="60000"/>
                    <a:lumOff val="40000"/>
                  </a:schemeClr>
                </a:solidFill>
              </a:rPr>
              <a:t>This account takes place during the period of the divided kingdom.</a:t>
            </a:r>
          </a:p>
          <a:p>
            <a:r>
              <a:rPr lang="en-US" b="1" dirty="0">
                <a:solidFill>
                  <a:schemeClr val="accent5">
                    <a:lumMod val="60000"/>
                    <a:lumOff val="40000"/>
                  </a:schemeClr>
                </a:solidFill>
              </a:rPr>
              <a:t>God was displeased with Israel’s constant rebellion and idol worship and cursed them by blessing their enemies.</a:t>
            </a:r>
          </a:p>
          <a:p>
            <a:pPr marL="0" indent="0" algn="ctr">
              <a:buNone/>
            </a:pPr>
            <a:r>
              <a:rPr lang="en-US" b="1" i="1" dirty="0">
                <a:solidFill>
                  <a:schemeClr val="accent5">
                    <a:lumMod val="60000"/>
                    <a:lumOff val="40000"/>
                  </a:schemeClr>
                </a:solidFill>
              </a:rPr>
              <a:t>“So the anger of the Lord was kindled against Israel, and He gave them continually into the hand of Hazael king of Aram, and into the hand of Ben-</a:t>
            </a:r>
            <a:r>
              <a:rPr lang="en-US" b="1" i="1" dirty="0" err="1">
                <a:solidFill>
                  <a:schemeClr val="accent5">
                    <a:lumMod val="60000"/>
                    <a:lumOff val="40000"/>
                  </a:schemeClr>
                </a:solidFill>
              </a:rPr>
              <a:t>hadad</a:t>
            </a:r>
            <a:r>
              <a:rPr lang="en-US" b="1" i="1" dirty="0">
                <a:solidFill>
                  <a:schemeClr val="accent5">
                    <a:lumMod val="60000"/>
                    <a:lumOff val="40000"/>
                  </a:schemeClr>
                </a:solidFill>
              </a:rPr>
              <a:t> the son of Hazael.” </a:t>
            </a:r>
            <a:r>
              <a:rPr lang="en-US" b="1" dirty="0">
                <a:solidFill>
                  <a:srgbClr val="FF0000"/>
                </a:solidFill>
              </a:rPr>
              <a:t>(2 Kings 13:3)</a:t>
            </a:r>
          </a:p>
          <a:p>
            <a:pPr marL="0" indent="0">
              <a:buNone/>
            </a:pPr>
            <a:endParaRPr lang="en-US" b="1" dirty="0">
              <a:solidFill>
                <a:schemeClr val="accent5">
                  <a:lumMod val="60000"/>
                  <a:lumOff val="40000"/>
                </a:schemeClr>
              </a:solidFill>
            </a:endParaRPr>
          </a:p>
        </p:txBody>
      </p:sp>
      <p:pic>
        <p:nvPicPr>
          <p:cNvPr id="4" name="Picture 3" descr="Thinker.jpg"/>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70311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539875"/>
            <a:ext cx="8229600" cy="5241925"/>
          </a:xfrm>
        </p:spPr>
        <p:txBody>
          <a:bodyPr>
            <a:normAutofit/>
          </a:bodyPr>
          <a:lstStyle/>
          <a:p>
            <a:pPr marL="0" indent="0">
              <a:buNone/>
            </a:pPr>
            <a:r>
              <a:rPr lang="en-US" b="1" dirty="0">
                <a:solidFill>
                  <a:schemeClr val="accent5">
                    <a:lumMod val="60000"/>
                    <a:lumOff val="40000"/>
                  </a:schemeClr>
                </a:solidFill>
              </a:rPr>
              <a:t>Adam and Eve thought fig leaves were modest clothing:</a:t>
            </a:r>
          </a:p>
          <a:p>
            <a:pPr marL="0" indent="0" algn="ctr">
              <a:buNone/>
            </a:pPr>
            <a:r>
              <a:rPr lang="en-US" b="1" i="1" dirty="0">
                <a:solidFill>
                  <a:schemeClr val="accent5">
                    <a:lumMod val="60000"/>
                    <a:lumOff val="40000"/>
                  </a:schemeClr>
                </a:solidFill>
              </a:rPr>
              <a:t>“Then the eyes of both of them were opened, and they knew that they were naked; and they sewed fig leaves together and made themselves loin coverings.” </a:t>
            </a:r>
            <a:r>
              <a:rPr lang="en-US" b="1" dirty="0">
                <a:solidFill>
                  <a:srgbClr val="FF0000"/>
                </a:solidFill>
              </a:rPr>
              <a:t>(Genesis 3:7)</a:t>
            </a:r>
          </a:p>
          <a:p>
            <a:pPr marL="0" indent="0" algn="ctr">
              <a:buNone/>
            </a:pPr>
            <a:endParaRPr lang="en-US" b="1" i="1" dirty="0">
              <a:solidFill>
                <a:schemeClr val="accent5">
                  <a:lumMod val="60000"/>
                  <a:lumOff val="40000"/>
                </a:schemeClr>
              </a:solidFill>
            </a:endParaRPr>
          </a:p>
          <a:p>
            <a:pPr marL="0" indent="0" algn="ctr">
              <a:buNone/>
            </a:pPr>
            <a:r>
              <a:rPr lang="en-US" b="1" i="1" dirty="0">
                <a:solidFill>
                  <a:schemeClr val="accent5">
                    <a:lumMod val="60000"/>
                    <a:lumOff val="40000"/>
                  </a:schemeClr>
                </a:solidFill>
              </a:rPr>
              <a:t>“The Lord God made garments of skin for Adam and his wife, and clothed them.” </a:t>
            </a:r>
            <a:r>
              <a:rPr lang="en-US" b="1" dirty="0">
                <a:solidFill>
                  <a:srgbClr val="FF0000"/>
                </a:solidFill>
              </a:rPr>
              <a:t>(Genesis 3:21)</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2143559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539875"/>
            <a:ext cx="8229600" cy="5241925"/>
          </a:xfrm>
        </p:spPr>
        <p:txBody>
          <a:bodyPr>
            <a:normAutofit fontScale="92500" lnSpcReduction="10000"/>
          </a:bodyPr>
          <a:lstStyle/>
          <a:p>
            <a:pPr>
              <a:buNone/>
            </a:pPr>
            <a:r>
              <a:rPr lang="en-US" b="1" dirty="0">
                <a:solidFill>
                  <a:schemeClr val="accent5">
                    <a:lumMod val="60000"/>
                    <a:lumOff val="40000"/>
                  </a:schemeClr>
                </a:solidFill>
              </a:rPr>
              <a:t>Cain thought God would accept his own offering:</a:t>
            </a:r>
          </a:p>
          <a:p>
            <a:pPr marL="0" indent="0" algn="ctr">
              <a:buNone/>
            </a:pPr>
            <a:r>
              <a:rPr lang="en-US" b="1" i="1" dirty="0">
                <a:solidFill>
                  <a:schemeClr val="accent5">
                    <a:lumMod val="60000"/>
                    <a:lumOff val="40000"/>
                  </a:schemeClr>
                </a:solidFill>
              </a:rPr>
              <a:t>“… but for Cain and for his offering He had no regard. So Cain became very angry and his countenance fell. Then the Lord said to Cain, ‘Why are you angry? And why has your countenance fallen? If you do well, will not your countenance be lifted up? And if you do not do well, sin is crouching at the door; and its desire is for you, but you must master it.’ Cain told Abel his brother. And it came about when they were in the field, that Cain rose up against Abel his brother and killed him.” </a:t>
            </a:r>
            <a:r>
              <a:rPr lang="en-US" b="1" dirty="0">
                <a:solidFill>
                  <a:srgbClr val="FF0000"/>
                </a:solidFill>
              </a:rPr>
              <a:t>(Genesis 4:5-8) (see also Hebrews 11:4)</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201843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539875"/>
            <a:ext cx="8229600" cy="5241925"/>
          </a:xfrm>
        </p:spPr>
        <p:txBody>
          <a:bodyPr>
            <a:normAutofit fontScale="92500" lnSpcReduction="20000"/>
          </a:bodyPr>
          <a:lstStyle/>
          <a:p>
            <a:pPr marL="0" indent="0">
              <a:buNone/>
            </a:pPr>
            <a:r>
              <a:rPr lang="en-US" b="1" dirty="0">
                <a:solidFill>
                  <a:schemeClr val="accent5">
                    <a:lumMod val="60000"/>
                    <a:lumOff val="40000"/>
                  </a:schemeClr>
                </a:solidFill>
              </a:rPr>
              <a:t>Nadab and Abihu thought God would accept their offering “which He had not commanded”:</a:t>
            </a:r>
          </a:p>
          <a:p>
            <a:pPr marL="0" indent="0" algn="ctr">
              <a:buNone/>
            </a:pPr>
            <a:r>
              <a:rPr lang="en-US" b="1" i="1" dirty="0">
                <a:solidFill>
                  <a:schemeClr val="accent5">
                    <a:lumMod val="60000"/>
                    <a:lumOff val="40000"/>
                  </a:schemeClr>
                </a:solidFill>
              </a:rPr>
              <a:t>“Now Nadab and Abihu, the sons of Aaron, took their respective firepans, and after putting fire in them, placed incense on it and offered strange fire before the Lord, which He had not commanded them. And fire came out from the presence of the Lord and consumed them, and they died before the Lord. Then Moses said to Aaron, ‘It is what the Lord spoke, saying, “By those who come near Me I will be treated as holy, and before all the people I will be honored.”’ So Aaron, therefore, kept silent.” </a:t>
            </a:r>
            <a:r>
              <a:rPr lang="en-US" b="1" dirty="0">
                <a:solidFill>
                  <a:srgbClr val="FF0000"/>
                </a:solidFill>
              </a:rPr>
              <a:t>(Leviticus 10:1-4) (see also Leviticus 16:12)</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396506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616075"/>
            <a:ext cx="8229600" cy="5165725"/>
          </a:xfrm>
        </p:spPr>
        <p:txBody>
          <a:bodyPr>
            <a:normAutofit fontScale="77500" lnSpcReduction="20000"/>
          </a:bodyPr>
          <a:lstStyle/>
          <a:p>
            <a:pPr marL="0" indent="0">
              <a:buNone/>
            </a:pPr>
            <a:r>
              <a:rPr lang="en-US" b="1" dirty="0">
                <a:solidFill>
                  <a:schemeClr val="accent5">
                    <a:lumMod val="60000"/>
                    <a:lumOff val="40000"/>
                  </a:schemeClr>
                </a:solidFill>
              </a:rPr>
              <a:t>King Saul thought God would accept his burnt offering:</a:t>
            </a:r>
          </a:p>
          <a:p>
            <a:pPr marL="0" indent="0" algn="ctr">
              <a:buNone/>
            </a:pPr>
            <a:r>
              <a:rPr lang="en-US" b="1" i="1" dirty="0">
                <a:solidFill>
                  <a:schemeClr val="accent5">
                    <a:lumMod val="60000"/>
                    <a:lumOff val="40000"/>
                  </a:schemeClr>
                </a:solidFill>
              </a:rPr>
              <a:t>“But Samuel said, ‘What have you done?’ And Saul said, ‘Because I saw that the people were scattering from me, and that you did not come within the appointed days, and that the Philistines were assembling at </a:t>
            </a:r>
            <a:r>
              <a:rPr lang="en-US" b="1" i="1" dirty="0" err="1">
                <a:solidFill>
                  <a:schemeClr val="accent5">
                    <a:lumMod val="60000"/>
                    <a:lumOff val="40000"/>
                  </a:schemeClr>
                </a:solidFill>
              </a:rPr>
              <a:t>Michmash</a:t>
            </a:r>
            <a:r>
              <a:rPr lang="en-US" b="1" i="1" dirty="0">
                <a:solidFill>
                  <a:schemeClr val="accent5">
                    <a:lumMod val="60000"/>
                    <a:lumOff val="40000"/>
                  </a:schemeClr>
                </a:solidFill>
              </a:rPr>
              <a:t>, therefore I said, “Now the Philistines will come down against me at Gilgal, and I have not asked the favor of the Lord.” So I forced myself and offered the burnt offering.’ Samuel said to Saul, ‘You have acted foolishly; you have not kept the commandment of the Lord your God, which He commanded you, for now the Lord would have established your kingdom over Israel forever. But now your kingdom shall not endure. The Lord has sought out for Himself a man after His own heart, and the Lord has appointed him as ruler over His people, because you have not kept what the Lord commanded you.” </a:t>
            </a:r>
            <a:r>
              <a:rPr lang="en-US" b="1" dirty="0">
                <a:solidFill>
                  <a:srgbClr val="FF0000"/>
                </a:solidFill>
              </a:rPr>
              <a:t>(1 Samuel 13:11-14)</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35942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539875"/>
            <a:ext cx="8229600" cy="5241925"/>
          </a:xfrm>
        </p:spPr>
        <p:txBody>
          <a:bodyPr>
            <a:normAutofit fontScale="92500" lnSpcReduction="10000"/>
          </a:bodyPr>
          <a:lstStyle/>
          <a:p>
            <a:pPr>
              <a:buNone/>
            </a:pPr>
            <a:r>
              <a:rPr lang="en-US" b="1" dirty="0">
                <a:solidFill>
                  <a:schemeClr val="accent5">
                    <a:lumMod val="60000"/>
                    <a:lumOff val="40000"/>
                  </a:schemeClr>
                </a:solidFill>
              </a:rPr>
              <a:t>The apostle Peter thought he could save Jesus:</a:t>
            </a:r>
          </a:p>
          <a:p>
            <a:pPr marL="0" indent="0" algn="ctr">
              <a:buNone/>
            </a:pPr>
            <a:r>
              <a:rPr lang="en-US" b="1" i="1" dirty="0">
                <a:solidFill>
                  <a:schemeClr val="accent5">
                    <a:lumMod val="60000"/>
                    <a:lumOff val="40000"/>
                  </a:schemeClr>
                </a:solidFill>
              </a:rPr>
              <a:t>“From that time Jesus began to show His disciples that He must go to Jerusalem, and suffer many things from the elders and chief priests and scribes, and be killed, and be raised up on the third day. Peter took Him aside and began to rebuke Him, saying, ‘God forbid it, Lord! This shall never happen to You.’ But He turned and said to Peter, ‘Get behind Me, Satan! You are a stumbling block to Me; for you are not setting your mind on God’s interests, but man’s.’” </a:t>
            </a:r>
            <a:r>
              <a:rPr lang="en-US" b="1" dirty="0">
                <a:solidFill>
                  <a:srgbClr val="FF0000"/>
                </a:solidFill>
              </a:rPr>
              <a:t>(Matthew 16:21-23) </a:t>
            </a:r>
            <a:br>
              <a:rPr lang="en-US" b="1" dirty="0">
                <a:solidFill>
                  <a:srgbClr val="FF0000"/>
                </a:solidFill>
              </a:rPr>
            </a:br>
            <a:r>
              <a:rPr lang="en-US" b="1" dirty="0">
                <a:solidFill>
                  <a:srgbClr val="FF0000"/>
                </a:solidFill>
              </a:rPr>
              <a:t>(See also John 18:10-11)</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811142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b="1" dirty="0">
                <a:solidFill>
                  <a:schemeClr val="accent5">
                    <a:lumMod val="60000"/>
                    <a:lumOff val="40000"/>
                  </a:schemeClr>
                </a:solidFill>
              </a:rPr>
              <a:t>Other Examples</a:t>
            </a:r>
          </a:p>
        </p:txBody>
      </p:sp>
      <p:sp>
        <p:nvSpPr>
          <p:cNvPr id="3" name="Content Placeholder 2"/>
          <p:cNvSpPr>
            <a:spLocks noGrp="1"/>
          </p:cNvSpPr>
          <p:nvPr>
            <p:ph idx="1"/>
          </p:nvPr>
        </p:nvSpPr>
        <p:spPr>
          <a:xfrm>
            <a:off x="457200" y="1707724"/>
            <a:ext cx="8229600" cy="4997875"/>
          </a:xfrm>
        </p:spPr>
        <p:txBody>
          <a:bodyPr>
            <a:normAutofit fontScale="85000" lnSpcReduction="20000"/>
          </a:bodyPr>
          <a:lstStyle/>
          <a:p>
            <a:pPr>
              <a:buNone/>
            </a:pPr>
            <a:r>
              <a:rPr lang="en-US" b="1" dirty="0">
                <a:solidFill>
                  <a:schemeClr val="accent5">
                    <a:lumMod val="60000"/>
                    <a:lumOff val="40000"/>
                  </a:schemeClr>
                </a:solidFill>
              </a:rPr>
              <a:t>The apostle Paul thought he needed to kill Christians:</a:t>
            </a:r>
          </a:p>
          <a:p>
            <a:pPr marL="0" indent="0" algn="ctr">
              <a:buNone/>
            </a:pPr>
            <a:r>
              <a:rPr lang="en-US" b="1" i="1" dirty="0">
                <a:solidFill>
                  <a:schemeClr val="accent5">
                    <a:lumMod val="60000"/>
                    <a:lumOff val="40000"/>
                  </a:schemeClr>
                </a:solidFill>
              </a:rPr>
              <a:t>“So then, I thought to myself that I had to do many things hostile to the name of Jesus of Nazareth. And this is just what I did in Jerusalem; not only did I lock up many of the saints in prisons, having received authority from the chief priests, but also when they were being put to death I cast my vote against them. And as I punished them often in all the synagogues, I tried to force them to blaspheme; and being furiously enraged at them, I kept pursuing them even to foreign cities.” </a:t>
            </a:r>
            <a:br>
              <a:rPr lang="en-US" b="1" i="1" dirty="0">
                <a:solidFill>
                  <a:schemeClr val="accent5">
                    <a:lumMod val="60000"/>
                    <a:lumOff val="40000"/>
                  </a:schemeClr>
                </a:solidFill>
              </a:rPr>
            </a:br>
            <a:r>
              <a:rPr lang="en-US" b="1" dirty="0">
                <a:solidFill>
                  <a:srgbClr val="FF0000"/>
                </a:solidFill>
              </a:rPr>
              <a:t>(Acts 26:9-11)</a:t>
            </a:r>
          </a:p>
          <a:p>
            <a:pPr marL="0" indent="0" algn="ctr">
              <a:buNone/>
            </a:pPr>
            <a:r>
              <a:rPr lang="en-US" b="1" i="1" dirty="0">
                <a:solidFill>
                  <a:schemeClr val="accent5">
                    <a:lumMod val="60000"/>
                    <a:lumOff val="40000"/>
                  </a:schemeClr>
                </a:solidFill>
              </a:rPr>
              <a:t>“Paul, looking intently at the Council, said, ‘Brethren, I have lived my life with a perfectly good conscience before God up to this day.’” </a:t>
            </a:r>
            <a:r>
              <a:rPr lang="en-US" b="1" dirty="0">
                <a:solidFill>
                  <a:srgbClr val="FF0000"/>
                </a:solidFill>
              </a:rPr>
              <a:t>(Acts 23:1)</a:t>
            </a:r>
          </a:p>
        </p:txBody>
      </p:sp>
      <p:pic>
        <p:nvPicPr>
          <p:cNvPr id="5" name="Picture 4" descr="Thinker.jpg">
            <a:extLst>
              <a:ext uri="{FF2B5EF4-FFF2-40B4-BE49-F238E27FC236}">
                <a16:creationId xmlns:a16="http://schemas.microsoft.com/office/drawing/2014/main" id="{4FB124D4-1571-6849-F031-898A7FCD907E}"/>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3316982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200" y="59383"/>
            <a:ext cx="8991600" cy="1143000"/>
          </a:xfrm>
        </p:spPr>
        <p:txBody>
          <a:bodyPr>
            <a:normAutofit fontScale="90000"/>
          </a:bodyPr>
          <a:lstStyle/>
          <a:p>
            <a:r>
              <a:rPr lang="en-US" b="1" dirty="0">
                <a:solidFill>
                  <a:schemeClr val="accent5">
                    <a:lumMod val="60000"/>
                    <a:lumOff val="40000"/>
                  </a:schemeClr>
                </a:solidFill>
              </a:rPr>
              <a:t>How To Obey The Gospel of Jesus Christ</a:t>
            </a:r>
          </a:p>
        </p:txBody>
      </p:sp>
      <p:sp>
        <p:nvSpPr>
          <p:cNvPr id="3" name="Content Placeholder 2"/>
          <p:cNvSpPr>
            <a:spLocks noGrp="1"/>
          </p:cNvSpPr>
          <p:nvPr>
            <p:ph idx="1"/>
          </p:nvPr>
        </p:nvSpPr>
        <p:spPr>
          <a:xfrm>
            <a:off x="76200" y="1221302"/>
            <a:ext cx="8991600" cy="5867400"/>
          </a:xfrm>
        </p:spPr>
        <p:txBody>
          <a:bodyPr>
            <a:normAutofit lnSpcReduction="10000"/>
          </a:bodyPr>
          <a:lstStyle/>
          <a:p>
            <a:pPr marL="0" lvl="0" indent="0">
              <a:lnSpc>
                <a:spcPct val="90000"/>
              </a:lnSpc>
              <a:buNone/>
            </a:pPr>
            <a:r>
              <a:rPr lang="en-US" altLang="en-US" sz="3000" b="1" dirty="0">
                <a:solidFill>
                  <a:srgbClr val="93CDDD"/>
                </a:solidFill>
                <a:ea typeface="Verdana" panose="020B0604030504040204" pitchFamily="34" charset="0"/>
              </a:rPr>
              <a:t>Hear the word of God</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(2 Thessalonians 2:14-15; James 1:21)</a:t>
            </a:r>
            <a:br>
              <a:rPr lang="en-US" altLang="en-US" sz="2200" dirty="0">
                <a:solidFill>
                  <a:srgbClr val="C00000"/>
                </a:solidFill>
                <a:ea typeface="Verdana" panose="020B0604030504040204" pitchFamily="34" charset="0"/>
              </a:rPr>
            </a:br>
            <a:endParaRPr lang="en-US" altLang="en-US" sz="1500" dirty="0">
              <a:solidFill>
                <a:srgbClr val="C00000"/>
              </a:solidFill>
              <a:ea typeface="Verdana" panose="020B0604030504040204" pitchFamily="34" charset="0"/>
            </a:endParaRPr>
          </a:p>
          <a:p>
            <a:pPr marL="0" lvl="0" indent="0">
              <a:lnSpc>
                <a:spcPct val="90000"/>
              </a:lnSpc>
              <a:buNone/>
            </a:pPr>
            <a:r>
              <a:rPr lang="en-US" altLang="en-US" sz="3000" b="1" dirty="0">
                <a:solidFill>
                  <a:srgbClr val="93CDDD"/>
                </a:solidFill>
                <a:ea typeface="Verdana" panose="020B0604030504040204" pitchFamily="34" charset="0"/>
              </a:rPr>
              <a:t>Believe the gospel message</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(Hebrews 11:6; John 8:24)</a:t>
            </a:r>
          </a:p>
          <a:p>
            <a:pPr marL="0" lvl="0" indent="0">
              <a:lnSpc>
                <a:spcPct val="90000"/>
              </a:lnSpc>
              <a:buNone/>
            </a:pPr>
            <a:endParaRPr lang="en-US" altLang="en-US" sz="1500" dirty="0">
              <a:solidFill>
                <a:prstClr val="black">
                  <a:tint val="75000"/>
                </a:prstClr>
              </a:solidFill>
              <a:ea typeface="Verdana" panose="020B0604030504040204" pitchFamily="34" charset="0"/>
            </a:endParaRPr>
          </a:p>
          <a:p>
            <a:pPr marL="0" lvl="0" indent="0">
              <a:lnSpc>
                <a:spcPct val="90000"/>
              </a:lnSpc>
              <a:buNone/>
            </a:pPr>
            <a:r>
              <a:rPr lang="en-US" altLang="en-US" sz="3000" b="1" dirty="0">
                <a:solidFill>
                  <a:srgbClr val="93CDDD"/>
                </a:solidFill>
                <a:ea typeface="Verdana" panose="020B0604030504040204" pitchFamily="34" charset="0"/>
              </a:rPr>
              <a:t>Repent of sins</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(Luke 13:3; Acts 17:30-31)</a:t>
            </a:r>
          </a:p>
          <a:p>
            <a:pPr marL="0" lvl="0" indent="0">
              <a:lnSpc>
                <a:spcPct val="90000"/>
              </a:lnSpc>
              <a:buNone/>
            </a:pPr>
            <a:endParaRPr lang="en-US" altLang="en-US" sz="1500" dirty="0">
              <a:solidFill>
                <a:prstClr val="black">
                  <a:tint val="75000"/>
                </a:prstClr>
              </a:solidFill>
              <a:ea typeface="Verdana" panose="020B0604030504040204" pitchFamily="34" charset="0"/>
            </a:endParaRPr>
          </a:p>
          <a:p>
            <a:pPr marL="0" lvl="0" indent="0">
              <a:lnSpc>
                <a:spcPct val="90000"/>
              </a:lnSpc>
              <a:buNone/>
            </a:pPr>
            <a:r>
              <a:rPr lang="en-US" altLang="en-US" sz="3000" b="1" dirty="0">
                <a:solidFill>
                  <a:srgbClr val="93CDDD"/>
                </a:solidFill>
                <a:ea typeface="Verdana" panose="020B0604030504040204" pitchFamily="34" charset="0"/>
              </a:rPr>
              <a:t>Confess Jesus Christ</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(Romans 10:10; Matthew 10:32-33)</a:t>
            </a:r>
            <a:endParaRPr lang="en-US" altLang="en-US" sz="2200" b="1" dirty="0">
              <a:solidFill>
                <a:srgbClr val="C00000">
                  <a:alpha val="58000"/>
                </a:srgbClr>
              </a:solidFill>
              <a:ea typeface="Verdana" panose="020B0604030504040204" pitchFamily="34" charset="0"/>
            </a:endParaRPr>
          </a:p>
          <a:p>
            <a:pPr marL="0" lvl="0" indent="0">
              <a:lnSpc>
                <a:spcPct val="90000"/>
              </a:lnSpc>
              <a:buNone/>
            </a:pPr>
            <a:endParaRPr lang="en-US" altLang="en-US" sz="1500" dirty="0">
              <a:solidFill>
                <a:prstClr val="black">
                  <a:tint val="75000"/>
                </a:prstClr>
              </a:solidFill>
              <a:ea typeface="Verdana" panose="020B0604030504040204" pitchFamily="34" charset="0"/>
            </a:endParaRPr>
          </a:p>
          <a:p>
            <a:pPr marL="0" lvl="0" indent="0">
              <a:lnSpc>
                <a:spcPct val="90000"/>
              </a:lnSpc>
              <a:buNone/>
            </a:pPr>
            <a:r>
              <a:rPr lang="en-US" altLang="en-US" sz="3000" b="1" dirty="0">
                <a:solidFill>
                  <a:srgbClr val="93CDDD"/>
                </a:solidFill>
                <a:ea typeface="Verdana" panose="020B0604030504040204" pitchFamily="34" charset="0"/>
              </a:rPr>
              <a:t>Be Baptized for Forgiveness of Sins</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(Mark 16:16; Acts 2:38; Galatians 3:26-27; Romans 6:3-4)</a:t>
            </a:r>
          </a:p>
          <a:p>
            <a:pPr marL="0" lvl="0" indent="0">
              <a:lnSpc>
                <a:spcPct val="90000"/>
              </a:lnSpc>
              <a:buNone/>
            </a:pPr>
            <a:endParaRPr lang="en-US" altLang="en-US" sz="1500" dirty="0">
              <a:solidFill>
                <a:prstClr val="black">
                  <a:tint val="75000"/>
                </a:prstClr>
              </a:solidFill>
              <a:ea typeface="Verdana" panose="020B0604030504040204" pitchFamily="34" charset="0"/>
            </a:endParaRPr>
          </a:p>
          <a:p>
            <a:pPr marL="0" lvl="0" indent="0">
              <a:lnSpc>
                <a:spcPct val="90000"/>
              </a:lnSpc>
              <a:buNone/>
            </a:pPr>
            <a:r>
              <a:rPr lang="en-US" altLang="en-US" sz="3000" b="1" dirty="0">
                <a:solidFill>
                  <a:srgbClr val="93CDDD"/>
                </a:solidFill>
                <a:ea typeface="Verdana" panose="020B0604030504040204" pitchFamily="34" charset="0"/>
              </a:rPr>
              <a:t>Remain Obedient</a:t>
            </a:r>
            <a:br>
              <a:rPr lang="en-US" altLang="en-US" sz="2200" dirty="0">
                <a:solidFill>
                  <a:prstClr val="black">
                    <a:tint val="75000"/>
                  </a:prstClr>
                </a:solidFill>
                <a:ea typeface="Verdana" panose="020B0604030504040204" pitchFamily="34" charset="0"/>
              </a:rPr>
            </a:br>
            <a:r>
              <a:rPr lang="en-US" altLang="en-US" sz="2200" b="1" dirty="0">
                <a:solidFill>
                  <a:srgbClr val="C00000"/>
                </a:solidFill>
                <a:ea typeface="Verdana" panose="020B0604030504040204" pitchFamily="34" charset="0"/>
              </a:rPr>
              <a:t>(Matthew 7:21; Revelation 2:10; Hebrews 3:12)</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The Back Story</a:t>
            </a:r>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a:buNone/>
            </a:pPr>
            <a:r>
              <a:rPr lang="en-US" b="1" dirty="0">
                <a:solidFill>
                  <a:schemeClr val="accent5">
                    <a:lumMod val="60000"/>
                    <a:lumOff val="40000"/>
                  </a:schemeClr>
                </a:solidFill>
              </a:rPr>
              <a:t>During this period of the divided kingdom:</a:t>
            </a:r>
          </a:p>
          <a:p>
            <a:r>
              <a:rPr lang="en-US" b="1" dirty="0">
                <a:solidFill>
                  <a:schemeClr val="accent5">
                    <a:lumMod val="60000"/>
                    <a:lumOff val="40000"/>
                  </a:schemeClr>
                </a:solidFill>
              </a:rPr>
              <a:t>Israel was constantly at war with Aram (Syria).</a:t>
            </a:r>
          </a:p>
          <a:p>
            <a:pPr lvl="1"/>
            <a:r>
              <a:rPr lang="en-US" b="1" dirty="0">
                <a:solidFill>
                  <a:srgbClr val="FF0000"/>
                </a:solidFill>
              </a:rPr>
              <a:t>1 Kings 20 and 22</a:t>
            </a:r>
          </a:p>
          <a:p>
            <a:r>
              <a:rPr lang="en-US" b="1" dirty="0">
                <a:solidFill>
                  <a:schemeClr val="accent5">
                    <a:lumMod val="60000"/>
                    <a:lumOff val="40000"/>
                  </a:schemeClr>
                </a:solidFill>
              </a:rPr>
              <a:t>God delivered Ben-</a:t>
            </a:r>
            <a:r>
              <a:rPr lang="en-US" b="1" dirty="0" err="1">
                <a:solidFill>
                  <a:schemeClr val="accent5">
                    <a:lumMod val="60000"/>
                    <a:lumOff val="40000"/>
                  </a:schemeClr>
                </a:solidFill>
              </a:rPr>
              <a:t>hadad</a:t>
            </a:r>
            <a:r>
              <a:rPr lang="en-US" b="1" dirty="0">
                <a:solidFill>
                  <a:schemeClr val="accent5">
                    <a:lumMod val="60000"/>
                    <a:lumOff val="40000"/>
                  </a:schemeClr>
                </a:solidFill>
              </a:rPr>
              <a:t>, king of Aram (Syria) into the hands of Ahab, king of Israel, but he made a covenant with him and let him go.</a:t>
            </a:r>
          </a:p>
          <a:p>
            <a:pPr lvl="1"/>
            <a:r>
              <a:rPr lang="en-US" b="1" dirty="0">
                <a:solidFill>
                  <a:srgbClr val="FF0000"/>
                </a:solidFill>
              </a:rPr>
              <a:t>1 Kings 20:34</a:t>
            </a:r>
          </a:p>
          <a:p>
            <a:r>
              <a:rPr lang="en-US" b="1" dirty="0">
                <a:solidFill>
                  <a:schemeClr val="accent5">
                    <a:lumMod val="60000"/>
                    <a:lumOff val="40000"/>
                  </a:schemeClr>
                </a:solidFill>
              </a:rPr>
              <a:t>God promised Ahab he would pay for that mistake with his life, which he did, in battle against Aram (Syria). This is where 1 Kings ends.</a:t>
            </a:r>
          </a:p>
          <a:p>
            <a:pPr lvl="1"/>
            <a:r>
              <a:rPr lang="en-US" b="1" dirty="0">
                <a:solidFill>
                  <a:srgbClr val="FF0000"/>
                </a:solidFill>
              </a:rPr>
              <a:t>1 Kings 20:42 / 1 Kings 22:34-38</a:t>
            </a:r>
          </a:p>
          <a:p>
            <a:endParaRPr lang="en-US" b="1" dirty="0">
              <a:solidFill>
                <a:schemeClr val="accent5">
                  <a:lumMod val="60000"/>
                  <a:lumOff val="40000"/>
                </a:schemeClr>
              </a:solidFill>
            </a:endParaRPr>
          </a:p>
        </p:txBody>
      </p:sp>
      <p:pic>
        <p:nvPicPr>
          <p:cNvPr id="4" name="Picture 3" descr="Thinker.jpg"/>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The Back Story</a:t>
            </a: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a:buNone/>
            </a:pPr>
            <a:r>
              <a:rPr lang="en-US" b="1" dirty="0">
                <a:solidFill>
                  <a:schemeClr val="accent5">
                    <a:lumMod val="60000"/>
                    <a:lumOff val="40000"/>
                  </a:schemeClr>
                </a:solidFill>
              </a:rPr>
              <a:t>In 2 Kings 1 through 4:</a:t>
            </a:r>
          </a:p>
          <a:p>
            <a:r>
              <a:rPr lang="en-US" b="1" dirty="0">
                <a:solidFill>
                  <a:schemeClr val="accent5">
                    <a:lumMod val="60000"/>
                    <a:lumOff val="40000"/>
                  </a:schemeClr>
                </a:solidFill>
              </a:rPr>
              <a:t>Ahaziah the son of Ahab dies and Jehoram becomes king of Israel.</a:t>
            </a:r>
          </a:p>
          <a:p>
            <a:pPr lvl="1"/>
            <a:r>
              <a:rPr lang="en-US" b="1" dirty="0">
                <a:solidFill>
                  <a:srgbClr val="FF0000"/>
                </a:solidFill>
              </a:rPr>
              <a:t>2 Kings 1:17</a:t>
            </a:r>
          </a:p>
          <a:p>
            <a:r>
              <a:rPr lang="en-US" b="1" dirty="0">
                <a:solidFill>
                  <a:schemeClr val="accent5">
                    <a:lumMod val="60000"/>
                    <a:lumOff val="40000"/>
                  </a:schemeClr>
                </a:solidFill>
              </a:rPr>
              <a:t>Elijah the prophet is taken up by a whirlwind to heaven and Elisha becomes his successor.</a:t>
            </a:r>
          </a:p>
          <a:p>
            <a:pPr lvl="1"/>
            <a:r>
              <a:rPr lang="en-US" b="1" dirty="0">
                <a:solidFill>
                  <a:srgbClr val="FF0000"/>
                </a:solidFill>
              </a:rPr>
              <a:t>2 Kings 2:11-15</a:t>
            </a:r>
          </a:p>
          <a:p>
            <a:r>
              <a:rPr lang="en-US" b="1" dirty="0">
                <a:solidFill>
                  <a:schemeClr val="accent5">
                    <a:lumMod val="60000"/>
                    <a:lumOff val="40000"/>
                  </a:schemeClr>
                </a:solidFill>
              </a:rPr>
              <a:t>Elisha counsels the kings of Judah, Israel, and Edom in their destruction of Moab.</a:t>
            </a:r>
          </a:p>
          <a:p>
            <a:pPr lvl="1"/>
            <a:r>
              <a:rPr lang="en-US" b="1" dirty="0">
                <a:solidFill>
                  <a:srgbClr val="FF0000"/>
                </a:solidFill>
              </a:rPr>
              <a:t>2 Kings 3:18</a:t>
            </a:r>
          </a:p>
          <a:p>
            <a:r>
              <a:rPr lang="en-US" b="1" dirty="0">
                <a:solidFill>
                  <a:schemeClr val="accent5">
                    <a:lumMod val="60000"/>
                    <a:lumOff val="40000"/>
                  </a:schemeClr>
                </a:solidFill>
              </a:rPr>
              <a:t>Elisha speaks for God and performs miracles.</a:t>
            </a:r>
          </a:p>
          <a:p>
            <a:pPr lvl="1"/>
            <a:r>
              <a:rPr lang="en-US" b="1" dirty="0">
                <a:solidFill>
                  <a:srgbClr val="FF0000"/>
                </a:solidFill>
              </a:rPr>
              <a:t>2 Kings 4:1-44</a:t>
            </a:r>
          </a:p>
          <a:p>
            <a:endParaRPr lang="en-US" b="1" dirty="0">
              <a:solidFill>
                <a:schemeClr val="accent5">
                  <a:lumMod val="60000"/>
                  <a:lumOff val="40000"/>
                </a:schemeClr>
              </a:solidFill>
            </a:endParaRPr>
          </a:p>
        </p:txBody>
      </p:sp>
      <p:pic>
        <p:nvPicPr>
          <p:cNvPr id="4" name="Picture 3" descr="Thinker.jpg"/>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5358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solidFill>
                  <a:schemeClr val="accent5">
                    <a:lumMod val="60000"/>
                    <a:lumOff val="40000"/>
                  </a:schemeClr>
                </a:solidFill>
              </a:rPr>
              <a:t>2 Kings 5:1</a:t>
            </a:r>
          </a:p>
        </p:txBody>
      </p:sp>
      <p:sp>
        <p:nvSpPr>
          <p:cNvPr id="3" name="Content Placeholder 2"/>
          <p:cNvSpPr>
            <a:spLocks noGrp="1"/>
          </p:cNvSpPr>
          <p:nvPr>
            <p:ph idx="1"/>
          </p:nvPr>
        </p:nvSpPr>
        <p:spPr/>
        <p:txBody>
          <a:bodyPr>
            <a:normAutofit/>
          </a:bodyPr>
          <a:lstStyle/>
          <a:p>
            <a:pPr marL="0" indent="0" algn="ctr">
              <a:buNone/>
            </a:pPr>
            <a:r>
              <a:rPr lang="en-US" sz="3600" b="1" i="1" dirty="0">
                <a:solidFill>
                  <a:schemeClr val="accent5">
                    <a:lumMod val="60000"/>
                    <a:lumOff val="40000"/>
                  </a:schemeClr>
                </a:solidFill>
              </a:rPr>
              <a:t>“Now Naaman, captain of the army of the king of Aram, was a great man with his master, and highly respected, because by him the Lord had given victory to Aram. The man was also a valiant warrior, but he was a leper.” </a:t>
            </a:r>
            <a:r>
              <a:rPr lang="en-US" sz="3600" b="1" dirty="0">
                <a:solidFill>
                  <a:srgbClr val="FF0000"/>
                </a:solidFill>
              </a:rPr>
              <a:t>(2 Kings 5:1)</a:t>
            </a:r>
          </a:p>
        </p:txBody>
      </p:sp>
      <p:pic>
        <p:nvPicPr>
          <p:cNvPr id="5" name="Picture 4" descr="Thinker.jpg">
            <a:extLst>
              <a:ext uri="{FF2B5EF4-FFF2-40B4-BE49-F238E27FC236}">
                <a16:creationId xmlns:a16="http://schemas.microsoft.com/office/drawing/2014/main" id="{CBAF2C6B-AE07-3589-8E60-3C03E5336868}"/>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139194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solidFill>
                  <a:schemeClr val="accent5">
                    <a:lumMod val="60000"/>
                    <a:lumOff val="40000"/>
                  </a:schemeClr>
                </a:solidFill>
              </a:rPr>
              <a:t>2 Kings 5:1</a:t>
            </a:r>
          </a:p>
        </p:txBody>
      </p:sp>
      <p:sp>
        <p:nvSpPr>
          <p:cNvPr id="3" name="Content Placeholder 2"/>
          <p:cNvSpPr>
            <a:spLocks noGrp="1"/>
          </p:cNvSpPr>
          <p:nvPr>
            <p:ph idx="1"/>
          </p:nvPr>
        </p:nvSpPr>
        <p:spPr>
          <a:xfrm>
            <a:off x="457200" y="1600200"/>
            <a:ext cx="8229600" cy="4953000"/>
          </a:xfrm>
        </p:spPr>
        <p:txBody>
          <a:bodyPr>
            <a:normAutofit lnSpcReduction="10000"/>
          </a:bodyPr>
          <a:lstStyle/>
          <a:p>
            <a:pPr>
              <a:buNone/>
            </a:pPr>
            <a:r>
              <a:rPr lang="en-US" b="1" dirty="0">
                <a:solidFill>
                  <a:schemeClr val="accent5">
                    <a:lumMod val="60000"/>
                    <a:lumOff val="40000"/>
                  </a:schemeClr>
                </a:solidFill>
              </a:rPr>
              <a:t>What do we know about Naaman?</a:t>
            </a:r>
          </a:p>
          <a:p>
            <a:r>
              <a:rPr lang="en-US" b="1" dirty="0">
                <a:solidFill>
                  <a:schemeClr val="accent5">
                    <a:lumMod val="60000"/>
                    <a:lumOff val="40000"/>
                  </a:schemeClr>
                </a:solidFill>
              </a:rPr>
              <a:t>Captain of the army of Ben-</a:t>
            </a:r>
            <a:r>
              <a:rPr lang="en-US" b="1" dirty="0" err="1">
                <a:solidFill>
                  <a:schemeClr val="accent5">
                    <a:lumMod val="60000"/>
                    <a:lumOff val="40000"/>
                  </a:schemeClr>
                </a:solidFill>
              </a:rPr>
              <a:t>hadad</a:t>
            </a:r>
            <a:r>
              <a:rPr lang="en-US" b="1" dirty="0">
                <a:solidFill>
                  <a:schemeClr val="accent5">
                    <a:lumMod val="60000"/>
                    <a:lumOff val="40000"/>
                  </a:schemeClr>
                </a:solidFill>
              </a:rPr>
              <a:t>, king of Aram (Syria)</a:t>
            </a:r>
          </a:p>
          <a:p>
            <a:r>
              <a:rPr lang="en-US" b="1" dirty="0">
                <a:solidFill>
                  <a:schemeClr val="accent5">
                    <a:lumMod val="60000"/>
                    <a:lumOff val="40000"/>
                  </a:schemeClr>
                </a:solidFill>
              </a:rPr>
              <a:t>Highly respected</a:t>
            </a:r>
          </a:p>
          <a:p>
            <a:r>
              <a:rPr lang="en-US" b="1" dirty="0">
                <a:solidFill>
                  <a:schemeClr val="accent5">
                    <a:lumMod val="60000"/>
                    <a:lumOff val="40000"/>
                  </a:schemeClr>
                </a:solidFill>
              </a:rPr>
              <a:t>Great and honorable man</a:t>
            </a:r>
          </a:p>
          <a:p>
            <a:r>
              <a:rPr lang="en-US" b="1" dirty="0">
                <a:solidFill>
                  <a:schemeClr val="accent5">
                    <a:lumMod val="60000"/>
                    <a:lumOff val="40000"/>
                  </a:schemeClr>
                </a:solidFill>
              </a:rPr>
              <a:t>Mighty man of valor, a valiant warrior</a:t>
            </a:r>
          </a:p>
          <a:p>
            <a:r>
              <a:rPr lang="en-US" b="1" dirty="0">
                <a:solidFill>
                  <a:schemeClr val="accent5">
                    <a:lumMod val="60000"/>
                    <a:lumOff val="40000"/>
                  </a:schemeClr>
                </a:solidFill>
              </a:rPr>
              <a:t>The Lord had given him victories over Israel</a:t>
            </a:r>
          </a:p>
          <a:p>
            <a:r>
              <a:rPr lang="en-US" b="1" dirty="0">
                <a:solidFill>
                  <a:schemeClr val="accent5">
                    <a:lumMod val="60000"/>
                    <a:lumOff val="40000"/>
                  </a:schemeClr>
                </a:solidFill>
              </a:rPr>
              <a:t>BUT, he was a leper, a virtual death sentence </a:t>
            </a:r>
          </a:p>
          <a:p>
            <a:pPr marL="0" indent="0" algn="ctr">
              <a:buNone/>
            </a:pPr>
            <a:r>
              <a:rPr lang="en-US" b="1" dirty="0">
                <a:solidFill>
                  <a:schemeClr val="accent5">
                    <a:lumMod val="60000"/>
                    <a:lumOff val="40000"/>
                  </a:schemeClr>
                </a:solidFill>
              </a:rPr>
              <a:t>(Mentioned by name by Jesus in </a:t>
            </a:r>
            <a:r>
              <a:rPr lang="en-US" b="1" dirty="0">
                <a:solidFill>
                  <a:srgbClr val="FF0000"/>
                </a:solidFill>
              </a:rPr>
              <a:t>Luke 4:27</a:t>
            </a:r>
            <a:r>
              <a:rPr lang="en-US" b="1" dirty="0">
                <a:solidFill>
                  <a:schemeClr val="accent5">
                    <a:lumMod val="60000"/>
                    <a:lumOff val="40000"/>
                  </a:schemeClr>
                </a:solidFill>
              </a:rPr>
              <a:t>)</a:t>
            </a:r>
          </a:p>
        </p:txBody>
      </p:sp>
      <p:pic>
        <p:nvPicPr>
          <p:cNvPr id="5" name="Picture 4" descr="Thinker.jpg">
            <a:extLst>
              <a:ext uri="{FF2B5EF4-FFF2-40B4-BE49-F238E27FC236}">
                <a16:creationId xmlns:a16="http://schemas.microsoft.com/office/drawing/2014/main" id="{817A0869-FA33-389B-D2F5-B83E00FB820B}"/>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527145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5:2-5</a:t>
            </a:r>
          </a:p>
        </p:txBody>
      </p:sp>
      <p:sp>
        <p:nvSpPr>
          <p:cNvPr id="3" name="Content Placeholder 2"/>
          <p:cNvSpPr>
            <a:spLocks noGrp="1"/>
          </p:cNvSpPr>
          <p:nvPr>
            <p:ph idx="1"/>
          </p:nvPr>
        </p:nvSpPr>
        <p:spPr/>
        <p:txBody>
          <a:bodyPr>
            <a:normAutofit fontScale="92500" lnSpcReduction="20000"/>
          </a:bodyPr>
          <a:lstStyle/>
          <a:p>
            <a:pPr marL="0" indent="0" algn="ctr">
              <a:buNone/>
            </a:pPr>
            <a:r>
              <a:rPr lang="en-US" b="1" i="1" dirty="0">
                <a:solidFill>
                  <a:schemeClr val="accent5">
                    <a:lumMod val="60000"/>
                    <a:lumOff val="40000"/>
                  </a:schemeClr>
                </a:solidFill>
              </a:rPr>
              <a:t>“Now the Arameans had gone out in bands and had taken captive a little girl from the land of Israel; and she waited on Naaman’s wife. She said to her mistress, ‘I wish that my master were with the prophet who is in Samaria! Then he would cure him of his leprosy.’ Naaman went in and told his master, saying, ‘Thus and thus spoke the girl who is from the land of Israel.’ Then the king of Aram said, ‘Go now, and I will send a letter to the king of Israel.’ He departed and took with him ten talents of silver and six thousand shekels of gold and ten changes of clothes.” </a:t>
            </a:r>
            <a:r>
              <a:rPr lang="en-US" b="1" dirty="0">
                <a:solidFill>
                  <a:srgbClr val="FF0000"/>
                </a:solidFill>
              </a:rPr>
              <a:t>(2 Kings 5:2-5)</a:t>
            </a:r>
          </a:p>
        </p:txBody>
      </p:sp>
      <p:pic>
        <p:nvPicPr>
          <p:cNvPr id="5" name="Picture 4" descr="Thinker.jpg">
            <a:extLst>
              <a:ext uri="{FF2B5EF4-FFF2-40B4-BE49-F238E27FC236}">
                <a16:creationId xmlns:a16="http://schemas.microsoft.com/office/drawing/2014/main" id="{727B55E8-BC4D-A895-F9C0-B994EEF19A25}"/>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60000"/>
                    <a:lumOff val="40000"/>
                  </a:schemeClr>
                </a:solidFill>
              </a:rPr>
              <a:t>2 Kings 5:2-5</a:t>
            </a:r>
          </a:p>
        </p:txBody>
      </p:sp>
      <p:sp>
        <p:nvSpPr>
          <p:cNvPr id="3" name="Content Placeholder 2"/>
          <p:cNvSpPr>
            <a:spLocks noGrp="1"/>
          </p:cNvSpPr>
          <p:nvPr>
            <p:ph idx="1"/>
          </p:nvPr>
        </p:nvSpPr>
        <p:spPr/>
        <p:txBody>
          <a:bodyPr/>
          <a:lstStyle/>
          <a:p>
            <a:pPr>
              <a:buNone/>
            </a:pPr>
            <a:r>
              <a:rPr lang="en-US" b="1" dirty="0">
                <a:solidFill>
                  <a:schemeClr val="accent5">
                    <a:lumMod val="60000"/>
                    <a:lumOff val="40000"/>
                  </a:schemeClr>
                </a:solidFill>
              </a:rPr>
              <a:t>Based on these verses, Naaman either …</a:t>
            </a:r>
          </a:p>
          <a:p>
            <a:r>
              <a:rPr lang="en-US" b="1" dirty="0">
                <a:solidFill>
                  <a:schemeClr val="accent5">
                    <a:lumMod val="60000"/>
                    <a:lumOff val="40000"/>
                  </a:schemeClr>
                </a:solidFill>
              </a:rPr>
              <a:t>Showed great faith for a Syrian, or</a:t>
            </a:r>
          </a:p>
          <a:p>
            <a:r>
              <a:rPr lang="en-US" b="1" dirty="0">
                <a:solidFill>
                  <a:schemeClr val="accent5">
                    <a:lumMod val="60000"/>
                    <a:lumOff val="40000"/>
                  </a:schemeClr>
                </a:solidFill>
              </a:rPr>
              <a:t>Was ready to try anything under the circumstances</a:t>
            </a:r>
          </a:p>
          <a:p>
            <a:pPr lvl="1"/>
            <a:r>
              <a:rPr lang="en-US" b="1" dirty="0">
                <a:solidFill>
                  <a:schemeClr val="accent5">
                    <a:lumMod val="60000"/>
                    <a:lumOff val="40000"/>
                  </a:schemeClr>
                </a:solidFill>
              </a:rPr>
              <a:t>Believed the young Israelite captive’s words</a:t>
            </a:r>
          </a:p>
          <a:p>
            <a:pPr lvl="1"/>
            <a:r>
              <a:rPr lang="en-US" b="1" dirty="0">
                <a:solidFill>
                  <a:schemeClr val="accent5">
                    <a:lumMod val="60000"/>
                    <a:lumOff val="40000"/>
                  </a:schemeClr>
                </a:solidFill>
              </a:rPr>
              <a:t>Showed humility to visit enemy’s prophet</a:t>
            </a:r>
          </a:p>
          <a:p>
            <a:pPr lvl="1"/>
            <a:r>
              <a:rPr lang="en-US" b="1" dirty="0">
                <a:solidFill>
                  <a:schemeClr val="accent5">
                    <a:lumMod val="60000"/>
                    <a:lumOff val="40000"/>
                  </a:schemeClr>
                </a:solidFill>
              </a:rPr>
              <a:t>Convinced Ben-</a:t>
            </a:r>
            <a:r>
              <a:rPr lang="en-US" b="1" dirty="0" err="1">
                <a:solidFill>
                  <a:schemeClr val="accent5">
                    <a:lumMod val="60000"/>
                    <a:lumOff val="40000"/>
                  </a:schemeClr>
                </a:solidFill>
              </a:rPr>
              <a:t>hadad</a:t>
            </a:r>
            <a:r>
              <a:rPr lang="en-US" b="1" dirty="0">
                <a:solidFill>
                  <a:schemeClr val="accent5">
                    <a:lumMod val="60000"/>
                    <a:lumOff val="40000"/>
                  </a:schemeClr>
                </a:solidFill>
              </a:rPr>
              <a:t>, king of Aram (Syria) to write a letter to </a:t>
            </a:r>
            <a:r>
              <a:rPr lang="en-US" b="1" dirty="0" err="1">
                <a:solidFill>
                  <a:schemeClr val="accent5">
                    <a:lumMod val="60000"/>
                    <a:lumOff val="40000"/>
                  </a:schemeClr>
                </a:solidFill>
              </a:rPr>
              <a:t>Jehoram</a:t>
            </a:r>
            <a:r>
              <a:rPr lang="en-US" b="1" dirty="0">
                <a:solidFill>
                  <a:schemeClr val="accent5">
                    <a:lumMod val="60000"/>
                    <a:lumOff val="40000"/>
                  </a:schemeClr>
                </a:solidFill>
              </a:rPr>
              <a:t>, king of Israel</a:t>
            </a:r>
          </a:p>
        </p:txBody>
      </p:sp>
      <p:pic>
        <p:nvPicPr>
          <p:cNvPr id="5" name="Picture 4" descr="Thinker.jpg">
            <a:extLst>
              <a:ext uri="{FF2B5EF4-FFF2-40B4-BE49-F238E27FC236}">
                <a16:creationId xmlns:a16="http://schemas.microsoft.com/office/drawing/2014/main" id="{727B55E8-BC4D-A895-F9C0-B994EEF19A25}"/>
              </a:ext>
            </a:extLst>
          </p:cNvPr>
          <p:cNvPicPr>
            <a:picLocks noChangeAspect="1"/>
          </p:cNvPicPr>
          <p:nvPr/>
        </p:nvPicPr>
        <p:blipFill>
          <a:blip r:embed="rId2" cstate="print"/>
          <a:stretch>
            <a:fillRect/>
          </a:stretch>
        </p:blipFill>
        <p:spPr>
          <a:xfrm>
            <a:off x="6818892" y="152401"/>
            <a:ext cx="2185359" cy="1447800"/>
          </a:xfrm>
          <a:prstGeom prst="rect">
            <a:avLst/>
          </a:prstGeom>
        </p:spPr>
      </p:pic>
    </p:spTree>
    <p:extLst>
      <p:ext uri="{BB962C8B-B14F-4D97-AF65-F5344CB8AC3E}">
        <p14:creationId xmlns:p14="http://schemas.microsoft.com/office/powerpoint/2010/main" val="892204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861</TotalTime>
  <Words>3401</Words>
  <Application>Microsoft Office PowerPoint</Application>
  <PresentationFormat>On-screen Show (4:3)</PresentationFormat>
  <Paragraphs>179</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Aptos</vt:lpstr>
      <vt:lpstr>Arial</vt:lpstr>
      <vt:lpstr>Calibri</vt:lpstr>
      <vt:lpstr>Verdana</vt:lpstr>
      <vt:lpstr>Office Theme</vt:lpstr>
      <vt:lpstr>“Behold, I thought …”</vt:lpstr>
      <vt:lpstr>The Back Story</vt:lpstr>
      <vt:lpstr>The Back Story</vt:lpstr>
      <vt:lpstr>The Back Story</vt:lpstr>
      <vt:lpstr>The Back Story</vt:lpstr>
      <vt:lpstr>2 Kings 5:1</vt:lpstr>
      <vt:lpstr>2 Kings 5:1</vt:lpstr>
      <vt:lpstr>2 Kings 5:2-5</vt:lpstr>
      <vt:lpstr>2 Kings 5:2-5</vt:lpstr>
      <vt:lpstr>2 Kings 5:6-8</vt:lpstr>
      <vt:lpstr>2 Kings 5:6-8</vt:lpstr>
      <vt:lpstr>2 Kings 5:9-10</vt:lpstr>
      <vt:lpstr>2 Kings 5:9-10</vt:lpstr>
      <vt:lpstr>2 Kings 5:11</vt:lpstr>
      <vt:lpstr>2 Kings 5:11</vt:lpstr>
      <vt:lpstr>2 Kings 5:12-14</vt:lpstr>
      <vt:lpstr>2 Kings 5:12-14</vt:lpstr>
      <vt:lpstr>Behold, I Thought …</vt:lpstr>
      <vt:lpstr>Behold, I Thought …</vt:lpstr>
      <vt:lpstr>Application</vt:lpstr>
      <vt:lpstr>Application</vt:lpstr>
      <vt:lpstr>Application</vt:lpstr>
      <vt:lpstr>Application</vt:lpstr>
      <vt:lpstr>Application</vt:lpstr>
      <vt:lpstr>Application</vt:lpstr>
      <vt:lpstr>Application</vt:lpstr>
      <vt:lpstr>Application</vt:lpstr>
      <vt:lpstr>Application</vt:lpstr>
      <vt:lpstr>Application</vt:lpstr>
      <vt:lpstr>Other Examples</vt:lpstr>
      <vt:lpstr>Other Examples</vt:lpstr>
      <vt:lpstr>Other Examples</vt:lpstr>
      <vt:lpstr>Other Examples</vt:lpstr>
      <vt:lpstr>Other Examples</vt:lpstr>
      <vt:lpstr>Other Examples</vt:lpstr>
      <vt:lpstr>How To Obey The Gospel of Jesus Christ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Behold I Thought</dc:title>
  <dc:creator>Bill</dc:creator>
  <cp:lastModifiedBy>Richard Lidh</cp:lastModifiedBy>
  <cp:revision>26</cp:revision>
  <cp:lastPrinted>2024-07-28T05:29:19Z</cp:lastPrinted>
  <dcterms:created xsi:type="dcterms:W3CDTF">2015-04-05T06:45:17Z</dcterms:created>
  <dcterms:modified xsi:type="dcterms:W3CDTF">2024-07-28T06:35:56Z</dcterms:modified>
</cp:coreProperties>
</file>